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4"/>
  </p:sldMasterIdLst>
  <p:sldIdLst>
    <p:sldId id="364" r:id="rId5"/>
    <p:sldId id="347" r:id="rId6"/>
    <p:sldId id="553" r:id="rId7"/>
    <p:sldId id="552" r:id="rId8"/>
    <p:sldId id="555" r:id="rId9"/>
    <p:sldId id="557" r:id="rId10"/>
    <p:sldId id="554" r:id="rId11"/>
    <p:sldId id="556" r:id="rId12"/>
    <p:sldId id="559" r:id="rId13"/>
    <p:sldId id="558" r:id="rId14"/>
    <p:sldId id="560" r:id="rId15"/>
    <p:sldId id="348" r:id="rId16"/>
    <p:sldId id="349" r:id="rId17"/>
    <p:sldId id="259" r:id="rId18"/>
    <p:sldId id="514" r:id="rId19"/>
    <p:sldId id="262" r:id="rId20"/>
    <p:sldId id="378" r:id="rId21"/>
    <p:sldId id="350" r:id="rId22"/>
    <p:sldId id="532" r:id="rId23"/>
    <p:sldId id="264" r:id="rId24"/>
    <p:sldId id="352" r:id="rId25"/>
    <p:sldId id="536" r:id="rId26"/>
    <p:sldId id="537" r:id="rId27"/>
    <p:sldId id="510" r:id="rId28"/>
    <p:sldId id="531" r:id="rId29"/>
    <p:sldId id="356" r:id="rId30"/>
    <p:sldId id="564" r:id="rId31"/>
    <p:sldId id="563" r:id="rId32"/>
    <p:sldId id="565" r:id="rId33"/>
    <p:sldId id="512" r:id="rId34"/>
    <p:sldId id="403" r:id="rId35"/>
    <p:sldId id="513" r:id="rId36"/>
    <p:sldId id="562" r:id="rId37"/>
    <p:sldId id="566" r:id="rId38"/>
    <p:sldId id="267" r:id="rId39"/>
    <p:sldId id="268" r:id="rId40"/>
    <p:sldId id="291" r:id="rId41"/>
    <p:sldId id="269" r:id="rId42"/>
    <p:sldId id="538" r:id="rId43"/>
    <p:sldId id="539" r:id="rId44"/>
    <p:sldId id="540" r:id="rId45"/>
    <p:sldId id="292" r:id="rId46"/>
    <p:sldId id="293" r:id="rId47"/>
    <p:sldId id="379" r:id="rId48"/>
    <p:sldId id="270" r:id="rId49"/>
    <p:sldId id="361" r:id="rId50"/>
    <p:sldId id="567" r:id="rId51"/>
    <p:sldId id="568" r:id="rId52"/>
    <p:sldId id="569" r:id="rId53"/>
    <p:sldId id="306" r:id="rId54"/>
    <p:sldId id="551" r:id="rId55"/>
    <p:sldId id="273" r:id="rId56"/>
    <p:sldId id="296" r:id="rId57"/>
    <p:sldId id="297" r:id="rId58"/>
    <p:sldId id="410" r:id="rId59"/>
    <p:sldId id="298" r:id="rId60"/>
    <p:sldId id="315" r:id="rId61"/>
    <p:sldId id="274" r:id="rId62"/>
    <p:sldId id="275" r:id="rId63"/>
    <p:sldId id="316" r:id="rId64"/>
    <p:sldId id="382" r:id="rId65"/>
    <p:sldId id="299" r:id="rId66"/>
    <p:sldId id="570" r:id="rId67"/>
    <p:sldId id="571" r:id="rId68"/>
    <p:sldId id="392" r:id="rId69"/>
    <p:sldId id="572" r:id="rId70"/>
    <p:sldId id="573" r:id="rId71"/>
    <p:sldId id="279" r:id="rId72"/>
    <p:sldId id="281" r:id="rId73"/>
    <p:sldId id="535" r:id="rId74"/>
    <p:sldId id="258" r:id="rId75"/>
    <p:sldId id="307" r:id="rId76"/>
    <p:sldId id="574" r:id="rId77"/>
    <p:sldId id="576" r:id="rId78"/>
    <p:sldId id="575" r:id="rId79"/>
    <p:sldId id="312" r:id="rId80"/>
    <p:sldId id="311" r:id="rId81"/>
    <p:sldId id="577" r:id="rId8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DFDB"/>
    <a:srgbClr val="4EB3C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C0F1B9-31AF-4C3E-3CD7-C6AA7568E746}" v="1" dt="2026-08-12T15:40:08.810"/>
    <p1510:client id="{58D997D3-F1B0-A55E-FB85-BA27AB374923}" v="296" dt="2026-08-10T20:08:34.3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slide" Target="slides/slide7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rgbClr val="FFFFFF"/>
                </a:solidFill>
              </a:defRPr>
            </a:lvl1pPr>
          </a:lstStyle>
          <a:p>
            <a:fld id="{655A5808-3B61-48CC-92EF-85AC2E0DFA56}" type="datetime2">
              <a:rPr lang="en-US" smtClean="0"/>
              <a:t>Thursday, August 20, 2026</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01389E6-C847-4AD0-B56D-D205B2EAB1EE}"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3386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5E98AF-4574-4509-BF7A-519ACD5BF826}" type="datetime2">
              <a:rPr lang="en-US" smtClean="0"/>
              <a:t>Thursday, August 20, 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571587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DD97D4-9636-490F-85D0-E926C2B6F3B1}" type="datetime2">
              <a:rPr lang="en-US" smtClean="0"/>
              <a:t>Thursday, August 20, 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779938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3AF3C6-0FD4-4939-991C-00DDE5C56815}" type="datetime2">
              <a:rPr lang="en-US" smtClean="0"/>
              <a:t>Thursday, August 20, 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165551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807482-8128-47C6-A8DD-6452B0291CFF}" type="datetime2">
              <a:rPr lang="en-US" smtClean="0"/>
              <a:t>Thursday, August 20, 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3339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903F25-275E-41DE-BE3B-EBF0DB49F9B1}" type="datetime2">
              <a:rPr lang="en-US" smtClean="0"/>
              <a:t>Thursday, August 20, 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534825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E475572-4A44-4171-84AA-64D42C8050A6}" type="datetime2">
              <a:rPr lang="en-US" smtClean="0"/>
              <a:t>Thursday, August 20, 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66743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C1612E-528E-4FD5-9E9E-E15F1108F171}" type="datetime2">
              <a:rPr lang="en-US" smtClean="0"/>
              <a:t>Thursday, August 20, 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323253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F6D862-A06D-436F-A92E-EBAAD50B6E50}" type="datetime2">
              <a:rPr lang="en-US" smtClean="0"/>
              <a:t>Thursday, August 20, 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534210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3E0B7D-2260-4809-8F0A-9E5F3E24F169}" type="datetime2">
              <a:rPr lang="en-US" smtClean="0"/>
              <a:t>Thursday, August 20, 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55162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C8E4735-C637-46A3-94EB-AB3AC4188D2F}" type="datetime2">
              <a:rPr lang="en-US" smtClean="0"/>
              <a:t>Thursday, August 20, 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751944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AE0C963C-C1DB-4AFD-9DDC-0691666BF49B}" type="datetime2">
              <a:rPr lang="en-US" smtClean="0"/>
              <a:pPr/>
              <a:t>Thursday, August 20, 2026</a:t>
            </a:fld>
            <a:endParaRPr lang="en-US" cap="all"/>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pPr algn="l"/>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C01389E6-C847-4AD0-B56D-D205B2EAB1EE}" type="slidenum">
              <a:rPr lang="en-US" smtClean="0"/>
              <a:pPr/>
              <a:t>‹#›</a:t>
            </a:fld>
            <a:endParaRPr lang="en-US" sz="800"/>
          </a:p>
        </p:txBody>
      </p:sp>
    </p:spTree>
    <p:extLst>
      <p:ext uri="{BB962C8B-B14F-4D97-AF65-F5344CB8AC3E}">
        <p14:creationId xmlns:p14="http://schemas.microsoft.com/office/powerpoint/2010/main" val="1867623856"/>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s://www.rawpixel.com/image/437449/hot-cup-tea-and-cookies" TargetMode="External"/><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3FE6F10-B3AD-4403-94CA-F5115528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useBgFill="1">
        <p:nvSpPr>
          <p:cNvPr id="13" name="Rectangle 12">
            <a:extLst>
              <a:ext uri="{FF2B5EF4-FFF2-40B4-BE49-F238E27FC236}">
                <a16:creationId xmlns:a16="http://schemas.microsoft.com/office/drawing/2014/main" id="{364D6A39-A4F7-4B00-9F42-3BC67177D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15" name="Straight Connector 14">
            <a:extLst>
              <a:ext uri="{FF2B5EF4-FFF2-40B4-BE49-F238E27FC236}">
                <a16:creationId xmlns:a16="http://schemas.microsoft.com/office/drawing/2014/main" id="{13553ADF-88A1-4645-B819-890CA3DF7D5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B5D0D97D-7911-4A25-88E2-4D81FD4AB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a:extLst>
              <a:ext uri="{FF2B5EF4-FFF2-40B4-BE49-F238E27FC236}">
                <a16:creationId xmlns:a16="http://schemas.microsoft.com/office/drawing/2014/main" id="{D5ECE79C-EC3C-A34E-7390-127D6B47DDCB}"/>
              </a:ext>
            </a:extLst>
          </p:cNvPr>
          <p:cNvSpPr>
            <a:spLocks noGrp="1"/>
          </p:cNvSpPr>
          <p:nvPr>
            <p:ph type="ctrTitle"/>
          </p:nvPr>
        </p:nvSpPr>
        <p:spPr>
          <a:xfrm>
            <a:off x="8210328" y="915805"/>
            <a:ext cx="3113366" cy="3622844"/>
          </a:xfrm>
        </p:spPr>
        <p:txBody>
          <a:bodyPr>
            <a:normAutofit fontScale="90000"/>
          </a:bodyPr>
          <a:lstStyle/>
          <a:p>
            <a:r>
              <a:rPr lang="en-CA" sz="3400"/>
              <a:t>A Service of</a:t>
            </a:r>
            <a:br>
              <a:rPr lang="en-CA" sz="3400"/>
            </a:br>
            <a:r>
              <a:rPr lang="en-CA" sz="3400"/>
              <a:t>Holy Eucharist, </a:t>
            </a:r>
            <a:br>
              <a:rPr lang="en-CA" sz="3400"/>
            </a:br>
            <a:r>
              <a:rPr lang="en-CA" sz="3400"/>
              <a:t>Book of Alternative Services</a:t>
            </a:r>
            <a:br>
              <a:rPr lang="en-CA" sz="3400"/>
            </a:br>
            <a:br>
              <a:rPr lang="en-CA" sz="3400"/>
            </a:br>
            <a:r>
              <a:rPr lang="en-CA" sz="3400"/>
              <a:t>August 16, 2026 </a:t>
            </a:r>
            <a:br>
              <a:rPr lang="en-CA" sz="3400"/>
            </a:br>
            <a:endParaRPr lang="en-CA" sz="3400"/>
          </a:p>
        </p:txBody>
      </p:sp>
      <p:sp>
        <p:nvSpPr>
          <p:cNvPr id="3" name="Subtitle 2">
            <a:extLst>
              <a:ext uri="{FF2B5EF4-FFF2-40B4-BE49-F238E27FC236}">
                <a16:creationId xmlns:a16="http://schemas.microsoft.com/office/drawing/2014/main" id="{12435967-4B3D-B526-5434-FC26FAF45CE7}"/>
              </a:ext>
            </a:extLst>
          </p:cNvPr>
          <p:cNvSpPr>
            <a:spLocks noGrp="1"/>
          </p:cNvSpPr>
          <p:nvPr>
            <p:ph type="subTitle" idx="1"/>
          </p:nvPr>
        </p:nvSpPr>
        <p:spPr>
          <a:xfrm>
            <a:off x="7956884" y="4541696"/>
            <a:ext cx="3593432" cy="1810977"/>
          </a:xfrm>
        </p:spPr>
        <p:txBody>
          <a:bodyPr>
            <a:normAutofit/>
          </a:bodyPr>
          <a:lstStyle/>
          <a:p>
            <a:pPr>
              <a:spcAft>
                <a:spcPts val="600"/>
              </a:spcAft>
            </a:pPr>
            <a:endParaRPr lang="en-CA" sz="1800" b="1"/>
          </a:p>
          <a:p>
            <a:pPr>
              <a:spcAft>
                <a:spcPts val="600"/>
              </a:spcAft>
            </a:pPr>
            <a:r>
              <a:rPr lang="en-CA" sz="3500" b="1"/>
              <a:t>WELCOME!</a:t>
            </a:r>
          </a:p>
          <a:p>
            <a:pPr>
              <a:spcAft>
                <a:spcPts val="600"/>
              </a:spcAft>
            </a:pPr>
            <a:endParaRPr lang="en-CA" sz="2800" b="1"/>
          </a:p>
        </p:txBody>
      </p:sp>
      <p:sp>
        <p:nvSpPr>
          <p:cNvPr id="7" name="TextBox 6">
            <a:extLst>
              <a:ext uri="{FF2B5EF4-FFF2-40B4-BE49-F238E27FC236}">
                <a16:creationId xmlns:a16="http://schemas.microsoft.com/office/drawing/2014/main" id="{07092944-C53D-06DD-95CF-75DB54232240}"/>
              </a:ext>
            </a:extLst>
          </p:cNvPr>
          <p:cNvSpPr txBox="1"/>
          <p:nvPr/>
        </p:nvSpPr>
        <p:spPr>
          <a:xfrm>
            <a:off x="1329892" y="5007476"/>
            <a:ext cx="5163209" cy="1077218"/>
          </a:xfrm>
          <a:prstGeom prst="rect">
            <a:avLst/>
          </a:prstGeom>
          <a:noFill/>
        </p:spPr>
        <p:txBody>
          <a:bodyPr wrap="square" rtlCol="0">
            <a:spAutoFit/>
          </a:bodyPr>
          <a:lstStyle/>
          <a:p>
            <a:pPr algn="ctr"/>
            <a:r>
              <a:rPr lang="en-US" sz="3600" b="1">
                <a:solidFill>
                  <a:schemeClr val="accent5">
                    <a:lumMod val="50000"/>
                  </a:schemeClr>
                </a:solidFill>
              </a:rPr>
              <a:t>Prelude</a:t>
            </a:r>
            <a:br>
              <a:rPr lang="en-US" sz="2800" b="1">
                <a:solidFill>
                  <a:schemeClr val="accent5">
                    <a:lumMod val="50000"/>
                  </a:schemeClr>
                </a:solidFill>
              </a:rPr>
            </a:br>
            <a:r>
              <a:rPr lang="en-US" sz="2800" b="1">
                <a:solidFill>
                  <a:schemeClr val="accent5">
                    <a:lumMod val="50000"/>
                  </a:schemeClr>
                </a:solidFill>
              </a:rPr>
              <a:t>a time of quiet preparation</a:t>
            </a:r>
          </a:p>
        </p:txBody>
      </p:sp>
      <p:pic>
        <p:nvPicPr>
          <p:cNvPr id="8" name="Picture 7">
            <a:extLst>
              <a:ext uri="{FF2B5EF4-FFF2-40B4-BE49-F238E27FC236}">
                <a16:creationId xmlns:a16="http://schemas.microsoft.com/office/drawing/2014/main" id="{B261E4E6-E8C1-A4BB-554E-74402215859D}"/>
              </a:ext>
            </a:extLst>
          </p:cNvPr>
          <p:cNvPicPr>
            <a:picLocks noChangeAspect="1"/>
          </p:cNvPicPr>
          <p:nvPr/>
        </p:nvPicPr>
        <p:blipFill>
          <a:blip r:embed="rId2"/>
          <a:stretch>
            <a:fillRect/>
          </a:stretch>
        </p:blipFill>
        <p:spPr>
          <a:xfrm>
            <a:off x="634754" y="659224"/>
            <a:ext cx="6517807" cy="4345204"/>
          </a:xfrm>
          <a:prstGeom prst="rect">
            <a:avLst/>
          </a:prstGeom>
        </p:spPr>
      </p:pic>
    </p:spTree>
    <p:extLst>
      <p:ext uri="{BB962C8B-B14F-4D97-AF65-F5344CB8AC3E}">
        <p14:creationId xmlns:p14="http://schemas.microsoft.com/office/powerpoint/2010/main" val="227380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iterate>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7C79C-3B75-BB42-778A-66AA56A598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557D6-4133-3BDD-399C-32DFF99370D9}"/>
              </a:ext>
            </a:extLst>
          </p:cNvPr>
          <p:cNvSpPr>
            <a:spLocks noGrp="1"/>
          </p:cNvSpPr>
          <p:nvPr>
            <p:ph type="title"/>
          </p:nvPr>
        </p:nvSpPr>
        <p:spPr>
          <a:solidFill>
            <a:schemeClr val="accent4">
              <a:lumMod val="20000"/>
              <a:lumOff val="80000"/>
            </a:schemeClr>
          </a:solidFill>
        </p:spPr>
        <p:txBody>
          <a:bodyPr>
            <a:normAutofit/>
          </a:bodyPr>
          <a:lstStyle/>
          <a:p>
            <a:r>
              <a:rPr lang="en-CA" sz="4000"/>
              <a:t>Opening Hymn </a:t>
            </a:r>
            <a:br>
              <a:rPr lang="en-CA" sz="4000"/>
            </a:br>
            <a:r>
              <a:rPr lang="en-US" sz="4000"/>
              <a:t>Let Us Build a House</a:t>
            </a:r>
            <a:endParaRPr lang="en-CA" sz="4000"/>
          </a:p>
        </p:txBody>
      </p:sp>
      <p:sp>
        <p:nvSpPr>
          <p:cNvPr id="3" name="Content Placeholder 2">
            <a:extLst>
              <a:ext uri="{FF2B5EF4-FFF2-40B4-BE49-F238E27FC236}">
                <a16:creationId xmlns:a16="http://schemas.microsoft.com/office/drawing/2014/main" id="{C10736AB-305A-6CA4-F094-477BED509E7C}"/>
              </a:ext>
            </a:extLst>
          </p:cNvPr>
          <p:cNvSpPr>
            <a:spLocks noGrp="1"/>
          </p:cNvSpPr>
          <p:nvPr>
            <p:ph idx="1"/>
          </p:nvPr>
        </p:nvSpPr>
        <p:spPr>
          <a:xfrm>
            <a:off x="1142998" y="2057400"/>
            <a:ext cx="9875521" cy="4038600"/>
          </a:xfrm>
        </p:spPr>
        <p:txBody>
          <a:bodyPr vert="horz" lIns="91440" tIns="45720" rIns="91440" bIns="45720" rtlCol="0" anchor="t">
            <a:noAutofit/>
          </a:bodyPr>
          <a:lstStyle/>
          <a:p>
            <a:pPr marL="45720" indent="0">
              <a:lnSpc>
                <a:spcPct val="120000"/>
              </a:lnSpc>
              <a:spcBef>
                <a:spcPts val="0"/>
              </a:spcBef>
              <a:buNone/>
            </a:pPr>
            <a:r>
              <a:rPr lang="en-US" sz="3400" b="1"/>
              <a:t>5. Let us build a house where all are named, </a:t>
            </a:r>
            <a:br>
              <a:rPr lang="en-US" sz="3400" b="1"/>
            </a:br>
            <a:r>
              <a:rPr lang="en-US" sz="3400" b="1"/>
              <a:t>their songs and visions heard</a:t>
            </a:r>
          </a:p>
          <a:p>
            <a:pPr marL="45720" indent="0">
              <a:lnSpc>
                <a:spcPct val="120000"/>
              </a:lnSpc>
              <a:spcBef>
                <a:spcPts val="0"/>
              </a:spcBef>
              <a:buNone/>
            </a:pPr>
            <a:r>
              <a:rPr lang="en-US" sz="3400" b="1"/>
              <a:t>And loved and treasured, taught and claimed </a:t>
            </a:r>
            <a:br>
              <a:rPr lang="en-US" sz="3400" b="1"/>
            </a:br>
            <a:r>
              <a:rPr lang="en-US" sz="3400" b="1"/>
              <a:t>as words within the Word.</a:t>
            </a:r>
          </a:p>
          <a:p>
            <a:pPr marL="45720" indent="0">
              <a:lnSpc>
                <a:spcPct val="120000"/>
              </a:lnSpc>
              <a:spcBef>
                <a:spcPts val="0"/>
              </a:spcBef>
              <a:buNone/>
            </a:pPr>
            <a:r>
              <a:rPr lang="en-US" sz="3400" b="1"/>
              <a:t>Built of tears and cries and laughter, </a:t>
            </a:r>
            <a:br>
              <a:rPr lang="en-US" sz="3400" b="1"/>
            </a:br>
            <a:r>
              <a:rPr lang="en-US" sz="3400" b="1"/>
              <a:t>prayers of faith and songs of grace,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3263646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BB1BB-3FD5-75CD-1787-F7A233D29B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926B38-6ACB-0159-4456-25426D86C06C}"/>
              </a:ext>
            </a:extLst>
          </p:cNvPr>
          <p:cNvSpPr>
            <a:spLocks noGrp="1"/>
          </p:cNvSpPr>
          <p:nvPr>
            <p:ph type="title"/>
          </p:nvPr>
        </p:nvSpPr>
        <p:spPr>
          <a:solidFill>
            <a:schemeClr val="accent4">
              <a:lumMod val="20000"/>
              <a:lumOff val="80000"/>
            </a:schemeClr>
          </a:solidFill>
        </p:spPr>
        <p:txBody>
          <a:bodyPr>
            <a:normAutofit/>
          </a:bodyPr>
          <a:lstStyle/>
          <a:p>
            <a:r>
              <a:rPr lang="en-CA" sz="4000"/>
              <a:t>Opening Hymn </a:t>
            </a:r>
            <a:br>
              <a:rPr lang="en-CA" sz="4000"/>
            </a:br>
            <a:r>
              <a:rPr lang="en-US" sz="4000"/>
              <a:t>Let Us Build a House</a:t>
            </a:r>
            <a:endParaRPr lang="en-CA" sz="4000"/>
          </a:p>
        </p:txBody>
      </p:sp>
      <p:sp>
        <p:nvSpPr>
          <p:cNvPr id="3" name="Content Placeholder 2">
            <a:extLst>
              <a:ext uri="{FF2B5EF4-FFF2-40B4-BE49-F238E27FC236}">
                <a16:creationId xmlns:a16="http://schemas.microsoft.com/office/drawing/2014/main" id="{769AA788-DEFA-3C15-BF15-269E7E9D1D9F}"/>
              </a:ext>
            </a:extLst>
          </p:cNvPr>
          <p:cNvSpPr>
            <a:spLocks noGrp="1"/>
          </p:cNvSpPr>
          <p:nvPr>
            <p:ph idx="1"/>
          </p:nvPr>
        </p:nvSpPr>
        <p:spPr>
          <a:xfrm>
            <a:off x="1142998" y="2057400"/>
            <a:ext cx="9875521" cy="4038600"/>
          </a:xfrm>
        </p:spPr>
        <p:txBody>
          <a:bodyPr vert="horz" lIns="91440" tIns="45720" rIns="91440" bIns="45720" rtlCol="0" anchor="t">
            <a:noAutofit/>
          </a:bodyPr>
          <a:lstStyle/>
          <a:p>
            <a:pPr marL="45720" indent="0">
              <a:lnSpc>
                <a:spcPct val="120000"/>
              </a:lnSpc>
              <a:spcBef>
                <a:spcPts val="0"/>
              </a:spcBef>
              <a:buNone/>
            </a:pPr>
            <a:endParaRPr lang="en-US" sz="3400" b="1"/>
          </a:p>
          <a:p>
            <a:pPr marL="45720" indent="0">
              <a:lnSpc>
                <a:spcPct val="120000"/>
              </a:lnSpc>
              <a:spcBef>
                <a:spcPts val="0"/>
              </a:spcBef>
              <a:buNone/>
            </a:pPr>
            <a:r>
              <a:rPr lang="en-US" sz="3400" b="1"/>
              <a:t>Let this house proclaim from floor to rafter:</a:t>
            </a:r>
          </a:p>
          <a:p>
            <a:pPr marL="45720" indent="0">
              <a:lnSpc>
                <a:spcPct val="120000"/>
              </a:lnSpc>
              <a:spcBef>
                <a:spcPts val="0"/>
              </a:spcBef>
              <a:buNone/>
            </a:pPr>
            <a:r>
              <a:rPr lang="en-US" sz="3400" b="1"/>
              <a:t>All are welcome, all are welcome, </a:t>
            </a:r>
          </a:p>
          <a:p>
            <a:pPr marL="45720" indent="0">
              <a:lnSpc>
                <a:spcPct val="120000"/>
              </a:lnSpc>
              <a:spcBef>
                <a:spcPts val="0"/>
              </a:spcBef>
              <a:buNone/>
            </a:pPr>
            <a:r>
              <a:rPr lang="en-US" sz="3400" b="1"/>
              <a:t>all are welcome in this place.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3356633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B29751-F75F-A65C-ED36-8B7EBC2ED00A}"/>
              </a:ext>
            </a:extLst>
          </p:cNvPr>
          <p:cNvPicPr>
            <a:picLocks noChangeAspect="1"/>
          </p:cNvPicPr>
          <p:nvPr/>
        </p:nvPicPr>
        <p:blipFill>
          <a:blip r:embed="rId2">
            <a:alphaModFix amt="35000"/>
          </a:blip>
          <a:stretch>
            <a:fillRect/>
          </a:stretch>
        </p:blipFill>
        <p:spPr>
          <a:xfrm>
            <a:off x="1543665" y="410604"/>
            <a:ext cx="8731045" cy="5789062"/>
          </a:xfrm>
          <a:prstGeom prst="rect">
            <a:avLst/>
          </a:prstGeom>
        </p:spPr>
      </p:pic>
      <p:sp>
        <p:nvSpPr>
          <p:cNvPr id="2" name="Title 1">
            <a:extLst>
              <a:ext uri="{FF2B5EF4-FFF2-40B4-BE49-F238E27FC236}">
                <a16:creationId xmlns:a16="http://schemas.microsoft.com/office/drawing/2014/main" id="{E6AE3D12-B6A4-2672-BA0F-BE8C44218B00}"/>
              </a:ext>
            </a:extLst>
          </p:cNvPr>
          <p:cNvSpPr>
            <a:spLocks noGrp="1"/>
          </p:cNvSpPr>
          <p:nvPr>
            <p:ph type="title"/>
          </p:nvPr>
        </p:nvSpPr>
        <p:spPr/>
        <p:txBody>
          <a:bodyPr>
            <a:normAutofit/>
          </a:bodyPr>
          <a:lstStyle/>
          <a:p>
            <a:r>
              <a:rPr lang="en-CA"/>
              <a:t>Land Acknowledgement</a:t>
            </a:r>
          </a:p>
        </p:txBody>
      </p:sp>
      <p:sp>
        <p:nvSpPr>
          <p:cNvPr id="3" name="Content Placeholder 2">
            <a:extLst>
              <a:ext uri="{FF2B5EF4-FFF2-40B4-BE49-F238E27FC236}">
                <a16:creationId xmlns:a16="http://schemas.microsoft.com/office/drawing/2014/main" id="{F90E0059-8823-4297-05A7-258DF959567B}"/>
              </a:ext>
            </a:extLst>
          </p:cNvPr>
          <p:cNvSpPr>
            <a:spLocks noGrp="1"/>
          </p:cNvSpPr>
          <p:nvPr>
            <p:ph idx="1"/>
          </p:nvPr>
        </p:nvSpPr>
        <p:spPr>
          <a:xfrm>
            <a:off x="1143000" y="1716657"/>
            <a:ext cx="10295626" cy="4379343"/>
          </a:xfrm>
        </p:spPr>
        <p:txBody>
          <a:bodyPr>
            <a:normAutofit fontScale="77500" lnSpcReduction="20000"/>
          </a:bodyPr>
          <a:lstStyle/>
          <a:p>
            <a:pPr marL="0" indent="0">
              <a:buNone/>
            </a:pPr>
            <a:r>
              <a:rPr lang="en-US" sz="4000"/>
              <a:t>We acknowledge that this church is situated on the traditional territory of the Mississauga peoples and is covered by the Williams Treaties. We recognize the enduring presence of Indigenous peoples connected to and on this land. We are grateful for the opportunity to gather on this territory, and we commit ourselves to the work of reconciliation with First Nations, Inuit and Métis peoples.</a:t>
            </a:r>
          </a:p>
          <a:p>
            <a:pPr marL="0" indent="0">
              <a:buNone/>
            </a:pPr>
            <a:r>
              <a:rPr lang="en-US" sz="4000"/>
              <a:t>Creator, let us be of Good Mind to reconcile ourselves, and to work for justice and reconciliation with the peoples and the land. With thankful and respectful hearts, we pray in Your name, Your Son the Peacemaker and the Sacred Spirit.   Amen. </a:t>
            </a:r>
          </a:p>
        </p:txBody>
      </p:sp>
    </p:spTree>
    <p:extLst>
      <p:ext uri="{BB962C8B-B14F-4D97-AF65-F5344CB8AC3E}">
        <p14:creationId xmlns:p14="http://schemas.microsoft.com/office/powerpoint/2010/main" val="3017954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1027176"/>
          </a:xfrm>
          <a:solidFill>
            <a:schemeClr val="accent4">
              <a:lumMod val="20000"/>
              <a:lumOff val="80000"/>
            </a:schemeClr>
          </a:solidFill>
        </p:spPr>
        <p:txBody>
          <a:bodyPr>
            <a:normAutofit/>
          </a:bodyPr>
          <a:lstStyle/>
          <a:p>
            <a:r>
              <a:rPr lang="en-CA"/>
              <a:t>Opening Sentence</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p:txBody>
          <a:bodyPr>
            <a:normAutofit/>
          </a:bodyPr>
          <a:lstStyle/>
          <a:p>
            <a:pPr marL="45720" indent="0">
              <a:lnSpc>
                <a:spcPct val="120000"/>
              </a:lnSpc>
              <a:buNone/>
            </a:pPr>
            <a:endParaRPr lang="en-CA" sz="2800">
              <a:solidFill>
                <a:srgbClr val="FF0000"/>
              </a:solidFill>
            </a:endParaRPr>
          </a:p>
          <a:p>
            <a:pPr marL="45720" indent="0">
              <a:lnSpc>
                <a:spcPct val="120000"/>
              </a:lnSpc>
              <a:buNone/>
            </a:pPr>
            <a:r>
              <a:rPr lang="en-CA" sz="3400">
                <a:solidFill>
                  <a:srgbClr val="FF0000"/>
                </a:solidFill>
              </a:rPr>
              <a:t>Celebrant 	</a:t>
            </a:r>
            <a:r>
              <a:rPr lang="en-US" sz="3400"/>
              <a:t>Jesus preached the gospel of the kingdom and healed every infirmity among the people. </a:t>
            </a:r>
          </a:p>
          <a:p>
            <a:pPr marL="45720" indent="0">
              <a:lnSpc>
                <a:spcPct val="120000"/>
              </a:lnSpc>
              <a:buNone/>
            </a:pPr>
            <a:r>
              <a:rPr lang="en-US" sz="3400" i="1"/>
              <a:t>						See Matthew 4.23</a:t>
            </a:r>
            <a:endParaRPr lang="en-CA" sz="3400" i="1"/>
          </a:p>
        </p:txBody>
      </p:sp>
    </p:spTree>
    <p:extLst>
      <p:ext uri="{BB962C8B-B14F-4D97-AF65-F5344CB8AC3E}">
        <p14:creationId xmlns:p14="http://schemas.microsoft.com/office/powerpoint/2010/main" val="1610699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52C4A-D285-B317-7587-3690704FA07B}"/>
              </a:ext>
            </a:extLst>
          </p:cNvPr>
          <p:cNvSpPr>
            <a:spLocks noGrp="1"/>
          </p:cNvSpPr>
          <p:nvPr>
            <p:ph type="title"/>
          </p:nvPr>
        </p:nvSpPr>
        <p:spPr>
          <a:xfrm>
            <a:off x="1143000" y="449580"/>
            <a:ext cx="9875520" cy="1135380"/>
          </a:xfrm>
          <a:solidFill>
            <a:schemeClr val="accent4">
              <a:lumMod val="20000"/>
              <a:lumOff val="80000"/>
            </a:schemeClr>
          </a:solidFill>
        </p:spPr>
        <p:txBody>
          <a:bodyPr>
            <a:normAutofit/>
          </a:bodyPr>
          <a:lstStyle/>
          <a:p>
            <a:r>
              <a:rPr lang="en-CA"/>
              <a:t>Gathering of the Community</a:t>
            </a:r>
          </a:p>
        </p:txBody>
      </p:sp>
      <p:sp>
        <p:nvSpPr>
          <p:cNvPr id="7" name="Content Placeholder 6">
            <a:extLst>
              <a:ext uri="{FF2B5EF4-FFF2-40B4-BE49-F238E27FC236}">
                <a16:creationId xmlns:a16="http://schemas.microsoft.com/office/drawing/2014/main" id="{746112E0-DEEF-8F67-922E-27CD2EFD9243}"/>
              </a:ext>
            </a:extLst>
          </p:cNvPr>
          <p:cNvSpPr>
            <a:spLocks noGrp="1"/>
          </p:cNvSpPr>
          <p:nvPr>
            <p:ph idx="1"/>
          </p:nvPr>
        </p:nvSpPr>
        <p:spPr>
          <a:xfrm>
            <a:off x="1143000" y="2066544"/>
            <a:ext cx="10189564" cy="3547872"/>
          </a:xfrm>
        </p:spPr>
        <p:txBody>
          <a:bodyPr>
            <a:normAutofit/>
          </a:bodyPr>
          <a:lstStyle/>
          <a:p>
            <a:pPr marL="45720" indent="0">
              <a:lnSpc>
                <a:spcPct val="120000"/>
              </a:lnSpc>
              <a:buNone/>
            </a:pPr>
            <a:r>
              <a:rPr lang="en-CA" sz="3500">
                <a:solidFill>
                  <a:srgbClr val="FF0000"/>
                </a:solidFill>
              </a:rPr>
              <a:t>Celebrant</a:t>
            </a:r>
            <a:r>
              <a:rPr lang="en-CA" sz="3500"/>
              <a:t>	The grace of our Lord Jesus Christ, and the love of  God, and the fellowship of the Holy Spirit, be with you all. </a:t>
            </a:r>
          </a:p>
          <a:p>
            <a:pPr marL="45720" indent="0">
              <a:lnSpc>
                <a:spcPct val="120000"/>
              </a:lnSpc>
              <a:buNone/>
            </a:pPr>
            <a:r>
              <a:rPr lang="en-CA" sz="3500">
                <a:solidFill>
                  <a:srgbClr val="FF0000"/>
                </a:solidFill>
              </a:rPr>
              <a:t>People</a:t>
            </a:r>
            <a:r>
              <a:rPr lang="en-CA" sz="3500"/>
              <a:t>		</a:t>
            </a:r>
            <a:r>
              <a:rPr lang="en-CA" sz="3500" b="1"/>
              <a:t>And also with you. </a:t>
            </a:r>
          </a:p>
          <a:p>
            <a:pPr marL="45720" indent="0">
              <a:buNone/>
            </a:pPr>
            <a:endParaRPr lang="en-CA" sz="2800"/>
          </a:p>
        </p:txBody>
      </p:sp>
    </p:spTree>
    <p:extLst>
      <p:ext uri="{BB962C8B-B14F-4D97-AF65-F5344CB8AC3E}">
        <p14:creationId xmlns:p14="http://schemas.microsoft.com/office/powerpoint/2010/main" val="3699702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75E65-86DE-FFF4-E56E-7BF15AAEE6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F01F8-8802-5F0B-6DF2-FF37DEAA6201}"/>
              </a:ext>
            </a:extLst>
          </p:cNvPr>
          <p:cNvSpPr>
            <a:spLocks noGrp="1"/>
          </p:cNvSpPr>
          <p:nvPr>
            <p:ph type="title"/>
          </p:nvPr>
        </p:nvSpPr>
        <p:spPr>
          <a:xfrm>
            <a:off x="1143000" y="449580"/>
            <a:ext cx="9875520" cy="1135380"/>
          </a:xfrm>
          <a:solidFill>
            <a:schemeClr val="accent4">
              <a:lumMod val="20000"/>
              <a:lumOff val="80000"/>
            </a:schemeClr>
          </a:solidFill>
        </p:spPr>
        <p:txBody>
          <a:bodyPr>
            <a:normAutofit/>
          </a:bodyPr>
          <a:lstStyle/>
          <a:p>
            <a:r>
              <a:rPr lang="en-CA"/>
              <a:t>Gathering of the Community</a:t>
            </a:r>
          </a:p>
        </p:txBody>
      </p:sp>
      <p:sp>
        <p:nvSpPr>
          <p:cNvPr id="7" name="Content Placeholder 6">
            <a:extLst>
              <a:ext uri="{FF2B5EF4-FFF2-40B4-BE49-F238E27FC236}">
                <a16:creationId xmlns:a16="http://schemas.microsoft.com/office/drawing/2014/main" id="{DD99960E-3468-1119-F1AA-54A68858846B}"/>
              </a:ext>
            </a:extLst>
          </p:cNvPr>
          <p:cNvSpPr>
            <a:spLocks noGrp="1"/>
          </p:cNvSpPr>
          <p:nvPr>
            <p:ph idx="1"/>
          </p:nvPr>
        </p:nvSpPr>
        <p:spPr>
          <a:xfrm>
            <a:off x="1143000" y="2066544"/>
            <a:ext cx="10189564" cy="4304276"/>
          </a:xfrm>
        </p:spPr>
        <p:txBody>
          <a:bodyPr>
            <a:normAutofit lnSpcReduction="10000"/>
          </a:bodyPr>
          <a:lstStyle/>
          <a:p>
            <a:pPr marL="45720" indent="0">
              <a:buNone/>
            </a:pPr>
            <a:r>
              <a:rPr lang="en-CA" sz="3500">
                <a:solidFill>
                  <a:srgbClr val="FF0000"/>
                </a:solidFill>
              </a:rPr>
              <a:t>Celebrant</a:t>
            </a:r>
            <a:r>
              <a:rPr lang="en-CA" sz="3500"/>
              <a:t>	Almighty God,</a:t>
            </a:r>
          </a:p>
          <a:p>
            <a:pPr marL="45720" indent="0">
              <a:lnSpc>
                <a:spcPct val="120000"/>
              </a:lnSpc>
              <a:buNone/>
            </a:pPr>
            <a:r>
              <a:rPr lang="en-CA" sz="3500">
                <a:solidFill>
                  <a:srgbClr val="FF0000"/>
                </a:solidFill>
              </a:rPr>
              <a:t>All</a:t>
            </a:r>
            <a:r>
              <a:rPr lang="en-CA" sz="3500"/>
              <a:t>	</a:t>
            </a:r>
            <a:r>
              <a:rPr lang="en-CA" sz="3500" b="1"/>
              <a:t>to you all hearts are open, all desires known, and from you no secrets are hidden. Cleanse the thoughts of our hearts by the inspiration of your Holy Spirit, that we may perfectly love you, and worthily magnify your holy name; through Christ our Lord. Amen. </a:t>
            </a:r>
          </a:p>
          <a:p>
            <a:pPr marL="45720" indent="0">
              <a:buNone/>
            </a:pPr>
            <a:endParaRPr lang="en-CA" sz="2800"/>
          </a:p>
        </p:txBody>
      </p:sp>
    </p:spTree>
    <p:extLst>
      <p:ext uri="{BB962C8B-B14F-4D97-AF65-F5344CB8AC3E}">
        <p14:creationId xmlns:p14="http://schemas.microsoft.com/office/powerpoint/2010/main" val="2848399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923018"/>
          </a:xfrm>
          <a:solidFill>
            <a:schemeClr val="accent4">
              <a:lumMod val="20000"/>
              <a:lumOff val="80000"/>
            </a:schemeClr>
          </a:solidFill>
        </p:spPr>
        <p:txBody>
          <a:bodyPr>
            <a:normAutofit/>
          </a:bodyPr>
          <a:lstStyle/>
          <a:p>
            <a:r>
              <a:rPr lang="en-CA"/>
              <a:t>Gloria</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532618"/>
            <a:ext cx="10170459" cy="4715782"/>
          </a:xfrm>
        </p:spPr>
        <p:txBody>
          <a:bodyPr>
            <a:normAutofit/>
          </a:bodyPr>
          <a:lstStyle/>
          <a:p>
            <a:pPr marL="45720" indent="0">
              <a:buNone/>
            </a:pPr>
            <a:r>
              <a:rPr lang="en-CA" sz="3200">
                <a:solidFill>
                  <a:srgbClr val="FF0000"/>
                </a:solidFill>
              </a:rPr>
              <a:t>Celebrant</a:t>
            </a:r>
            <a:r>
              <a:rPr lang="en-CA" sz="3200"/>
              <a:t>	Glory to God in the highest</a:t>
            </a:r>
          </a:p>
          <a:p>
            <a:pPr marL="45720" indent="0">
              <a:buNone/>
            </a:pPr>
            <a:r>
              <a:rPr lang="en-CA" sz="3200">
                <a:solidFill>
                  <a:srgbClr val="FF0000"/>
                </a:solidFill>
              </a:rPr>
              <a:t>All	</a:t>
            </a:r>
            <a:r>
              <a:rPr lang="en-CA" sz="3600" b="1"/>
              <a:t>and peace to his people on earth. </a:t>
            </a:r>
          </a:p>
          <a:p>
            <a:pPr marL="45720" indent="0">
              <a:lnSpc>
                <a:spcPct val="120000"/>
              </a:lnSpc>
              <a:spcBef>
                <a:spcPts val="0"/>
              </a:spcBef>
              <a:buNone/>
            </a:pPr>
            <a:r>
              <a:rPr lang="en-CA" sz="3600" b="1"/>
              <a:t>Lord God, heavenly king, </a:t>
            </a:r>
            <a:r>
              <a:rPr lang="en-US" sz="3600" b="1"/>
              <a:t>almighty God and Father, we worship you, we give you thanks, we praise you for your glory. Lord Jesus Christ, only Son of the Father, Lord God, Lamb of God, you take away the sin of the world: have mercy on us; </a:t>
            </a:r>
            <a:endParaRPr lang="en-CA" sz="3600" b="1">
              <a:solidFill>
                <a:srgbClr val="FF0000"/>
              </a:solidFill>
            </a:endParaRPr>
          </a:p>
        </p:txBody>
      </p:sp>
    </p:spTree>
    <p:extLst>
      <p:ext uri="{BB962C8B-B14F-4D97-AF65-F5344CB8AC3E}">
        <p14:creationId xmlns:p14="http://schemas.microsoft.com/office/powerpoint/2010/main" val="2573325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2B222-4707-9A28-694A-F6F54445F8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6F39B-5D74-1D63-5DE2-A93E77A14171}"/>
              </a:ext>
            </a:extLst>
          </p:cNvPr>
          <p:cNvSpPr>
            <a:spLocks noGrp="1"/>
          </p:cNvSpPr>
          <p:nvPr>
            <p:ph type="title"/>
          </p:nvPr>
        </p:nvSpPr>
        <p:spPr>
          <a:xfrm>
            <a:off x="1143000" y="609600"/>
            <a:ext cx="9875520" cy="923018"/>
          </a:xfrm>
          <a:solidFill>
            <a:schemeClr val="accent4">
              <a:lumMod val="20000"/>
              <a:lumOff val="80000"/>
            </a:schemeClr>
          </a:solidFill>
        </p:spPr>
        <p:txBody>
          <a:bodyPr>
            <a:normAutofit/>
          </a:bodyPr>
          <a:lstStyle/>
          <a:p>
            <a:r>
              <a:rPr lang="en-CA"/>
              <a:t>Gloria</a:t>
            </a:r>
          </a:p>
        </p:txBody>
      </p:sp>
      <p:sp>
        <p:nvSpPr>
          <p:cNvPr id="3" name="Content Placeholder 2">
            <a:extLst>
              <a:ext uri="{FF2B5EF4-FFF2-40B4-BE49-F238E27FC236}">
                <a16:creationId xmlns:a16="http://schemas.microsoft.com/office/drawing/2014/main" id="{9FF6B3A8-7DAE-62FE-0E45-4681B9BD3B3E}"/>
              </a:ext>
            </a:extLst>
          </p:cNvPr>
          <p:cNvSpPr>
            <a:spLocks noGrp="1"/>
          </p:cNvSpPr>
          <p:nvPr>
            <p:ph idx="1"/>
          </p:nvPr>
        </p:nvSpPr>
        <p:spPr>
          <a:xfrm>
            <a:off x="1143000" y="1981200"/>
            <a:ext cx="10170459" cy="4267200"/>
          </a:xfrm>
        </p:spPr>
        <p:txBody>
          <a:bodyPr>
            <a:normAutofit/>
          </a:bodyPr>
          <a:lstStyle/>
          <a:p>
            <a:pPr marL="45720" indent="0">
              <a:lnSpc>
                <a:spcPct val="125000"/>
              </a:lnSpc>
              <a:spcBef>
                <a:spcPts val="0"/>
              </a:spcBef>
              <a:buNone/>
            </a:pPr>
            <a:r>
              <a:rPr lang="en-US" sz="3600" b="1"/>
              <a:t>you are seated at the right hand of the Father: receive our prayer. For you alone are the Holy One, you alone are the Lord, you alone are the Most High, Jesus Christ, with the Holy Spirit, in the glory of God the Father. Amen.</a:t>
            </a:r>
            <a:endParaRPr lang="en-CA" sz="3600" b="1">
              <a:solidFill>
                <a:srgbClr val="FF0000"/>
              </a:solidFill>
            </a:endParaRPr>
          </a:p>
        </p:txBody>
      </p:sp>
    </p:spTree>
    <p:extLst>
      <p:ext uri="{BB962C8B-B14F-4D97-AF65-F5344CB8AC3E}">
        <p14:creationId xmlns:p14="http://schemas.microsoft.com/office/powerpoint/2010/main" val="994323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1091381"/>
          </a:xfrm>
          <a:solidFill>
            <a:schemeClr val="accent4">
              <a:lumMod val="20000"/>
              <a:lumOff val="80000"/>
            </a:schemeClr>
          </a:solidFill>
        </p:spPr>
        <p:txBody>
          <a:bodyPr>
            <a:normAutofit/>
          </a:bodyPr>
          <a:lstStyle/>
          <a:p>
            <a:r>
              <a:rPr lang="en-CA"/>
              <a:t>The Collect of the Day</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700981"/>
            <a:ext cx="10423358" cy="4683777"/>
          </a:xfrm>
        </p:spPr>
        <p:txBody>
          <a:bodyPr>
            <a:normAutofit fontScale="85000" lnSpcReduction="20000"/>
          </a:bodyPr>
          <a:lstStyle/>
          <a:p>
            <a:pPr marL="45720" indent="0">
              <a:lnSpc>
                <a:spcPct val="130000"/>
              </a:lnSpc>
              <a:spcBef>
                <a:spcPts val="0"/>
              </a:spcBef>
              <a:spcAft>
                <a:spcPts val="600"/>
              </a:spcAft>
              <a:buNone/>
            </a:pPr>
            <a:r>
              <a:rPr lang="en-CA" sz="3800">
                <a:solidFill>
                  <a:srgbClr val="FF0000"/>
                </a:solidFill>
              </a:rPr>
              <a:t>Celebrant:</a:t>
            </a:r>
            <a:r>
              <a:rPr lang="en-CA" sz="3800" i="1"/>
              <a:t>	 	</a:t>
            </a:r>
            <a:r>
              <a:rPr lang="en-CA" sz="3800"/>
              <a:t>Let us pray</a:t>
            </a:r>
          </a:p>
          <a:p>
            <a:pPr marL="45720" indent="0">
              <a:lnSpc>
                <a:spcPct val="120000"/>
              </a:lnSpc>
              <a:spcBef>
                <a:spcPts val="0"/>
              </a:spcBef>
              <a:buNone/>
            </a:pPr>
            <a:r>
              <a:rPr lang="en-CA" sz="4000">
                <a:solidFill>
                  <a:srgbClr val="FF0000"/>
                </a:solidFill>
              </a:rPr>
              <a:t>All:</a:t>
            </a:r>
            <a:r>
              <a:rPr lang="en-CA" sz="4000" i="1"/>
              <a:t> </a:t>
            </a:r>
            <a:r>
              <a:rPr lang="en-CA" sz="3200" i="1"/>
              <a:t>	</a:t>
            </a:r>
            <a:r>
              <a:rPr lang="en-US" sz="4000" b="1"/>
              <a:t>Almighty God, you have broken the tyranny of sin</a:t>
            </a:r>
          </a:p>
          <a:p>
            <a:pPr marL="45720" indent="0">
              <a:lnSpc>
                <a:spcPct val="120000"/>
              </a:lnSpc>
              <a:spcBef>
                <a:spcPts val="0"/>
              </a:spcBef>
              <a:buNone/>
            </a:pPr>
            <a:r>
              <a:rPr lang="en-US" sz="4000" b="1"/>
              <a:t>and sent into our hearts the Spirit of your Son. Give us grace to dedicate our freedom to your service, that all people may know the glorious liberty of the children of God; through Jesus Christ our Lord, who lives and reigns with you and the Holy Spirit, one God, now and for ever. Amen</a:t>
            </a:r>
            <a:endParaRPr lang="en-CA" sz="4000" b="1"/>
          </a:p>
        </p:txBody>
      </p:sp>
    </p:spTree>
    <p:extLst>
      <p:ext uri="{BB962C8B-B14F-4D97-AF65-F5344CB8AC3E}">
        <p14:creationId xmlns:p14="http://schemas.microsoft.com/office/powerpoint/2010/main" val="2649754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E3877-C9FF-8353-D65F-CBC48A7C8F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017B1-90B7-168B-0C56-E8A2475DC000}"/>
              </a:ext>
            </a:extLst>
          </p:cNvPr>
          <p:cNvSpPr>
            <a:spLocks noGrp="1"/>
          </p:cNvSpPr>
          <p:nvPr>
            <p:ph type="title"/>
          </p:nvPr>
        </p:nvSpPr>
        <p:spPr>
          <a:xfrm>
            <a:off x="1143000" y="609600"/>
            <a:ext cx="9875520" cy="932953"/>
          </a:xfrm>
          <a:solidFill>
            <a:srgbClr val="F7E491"/>
          </a:solidFill>
        </p:spPr>
        <p:txBody>
          <a:bodyPr/>
          <a:lstStyle/>
          <a:p>
            <a:pPr algn="ctr"/>
            <a:r>
              <a:rPr lang="en-CA" b="1">
                <a:solidFill>
                  <a:schemeClr val="accent1">
                    <a:lumMod val="75000"/>
                  </a:schemeClr>
                </a:solidFill>
              </a:rPr>
              <a:t>Collect for 190th Anniversary</a:t>
            </a:r>
          </a:p>
        </p:txBody>
      </p:sp>
      <p:sp>
        <p:nvSpPr>
          <p:cNvPr id="3" name="Content Placeholder 2">
            <a:extLst>
              <a:ext uri="{FF2B5EF4-FFF2-40B4-BE49-F238E27FC236}">
                <a16:creationId xmlns:a16="http://schemas.microsoft.com/office/drawing/2014/main" id="{FF7B7CEA-D53D-7AB1-6148-F8095362920B}"/>
              </a:ext>
            </a:extLst>
          </p:cNvPr>
          <p:cNvSpPr>
            <a:spLocks noGrp="1"/>
          </p:cNvSpPr>
          <p:nvPr>
            <p:ph idx="1"/>
          </p:nvPr>
        </p:nvSpPr>
        <p:spPr>
          <a:xfrm>
            <a:off x="1143000" y="1717483"/>
            <a:ext cx="9872871" cy="4647032"/>
          </a:xfrm>
        </p:spPr>
        <p:txBody>
          <a:bodyPr vert="horz" lIns="91440" tIns="45720" rIns="91440" bIns="45720" rtlCol="0" anchor="t">
            <a:noAutofit/>
          </a:bodyPr>
          <a:lstStyle/>
          <a:p>
            <a:pPr marL="45720" indent="0">
              <a:lnSpc>
                <a:spcPct val="120000"/>
              </a:lnSpc>
              <a:spcBef>
                <a:spcPts val="0"/>
              </a:spcBef>
              <a:buNone/>
            </a:pPr>
            <a:r>
              <a:rPr lang="en-US" sz="2800">
                <a:solidFill>
                  <a:srgbClr val="FF0000"/>
                </a:solidFill>
                <a:latin typeface="+mj-lt"/>
              </a:rPr>
              <a:t>Celebrant:</a:t>
            </a:r>
            <a:r>
              <a:rPr lang="en-US" sz="2800">
                <a:solidFill>
                  <a:schemeClr val="accent1">
                    <a:lumMod val="50000"/>
                  </a:schemeClr>
                </a:solidFill>
                <a:latin typeface="+mj-lt"/>
              </a:rPr>
              <a:t> </a:t>
            </a:r>
            <a:r>
              <a:rPr lang="en-US" sz="2800">
                <a:solidFill>
                  <a:schemeClr val="tx1"/>
                </a:solidFill>
                <a:latin typeface="+mj-lt"/>
              </a:rPr>
              <a:t>O Gracious God of blessing, we give you thanks and praise for our beloved parish, St. Paul's. We especially give thanks for 190 years of ministry, faithfully serving our </a:t>
            </a:r>
            <a:r>
              <a:rPr lang="en-US" sz="2800" err="1">
                <a:solidFill>
                  <a:schemeClr val="tx1"/>
                </a:solidFill>
                <a:latin typeface="+mj-lt"/>
              </a:rPr>
              <a:t>neighbours</a:t>
            </a:r>
            <a:r>
              <a:rPr lang="en-US" sz="2800">
                <a:solidFill>
                  <a:schemeClr val="tx1"/>
                </a:solidFill>
                <a:latin typeface="+mj-lt"/>
              </a:rPr>
              <a:t> and upholding each other as a community of believers. We ask you now to grant us many more years of ministry, worship and fellowship in this place. Send your Holy Spirit to guide and direct us, renewing our faith and helping us to proclaim the Good News of your Son, our Saviour, Jesus Christ, in both our words and our actions. </a:t>
            </a:r>
            <a:r>
              <a:rPr lang="en-US" sz="2800" b="1">
                <a:solidFill>
                  <a:schemeClr val="tx1"/>
                </a:solidFill>
                <a:latin typeface="+mj-lt"/>
              </a:rPr>
              <a:t>Amen. </a:t>
            </a:r>
          </a:p>
        </p:txBody>
      </p:sp>
    </p:spTree>
    <p:extLst>
      <p:ext uri="{BB962C8B-B14F-4D97-AF65-F5344CB8AC3E}">
        <p14:creationId xmlns:p14="http://schemas.microsoft.com/office/powerpoint/2010/main" val="2025768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solidFill>
            <a:schemeClr val="accent4">
              <a:lumMod val="20000"/>
              <a:lumOff val="80000"/>
            </a:schemeClr>
          </a:solidFill>
        </p:spPr>
        <p:txBody>
          <a:bodyPr>
            <a:normAutofit/>
          </a:bodyPr>
          <a:lstStyle/>
          <a:p>
            <a:r>
              <a:rPr lang="en-CA" sz="4000"/>
              <a:t>Opening Hymn </a:t>
            </a:r>
            <a:br>
              <a:rPr lang="en-CA" sz="4000"/>
            </a:br>
            <a:r>
              <a:rPr lang="en-US" sz="4000"/>
              <a:t>Let Us Build a House</a:t>
            </a:r>
            <a:endParaRPr lang="en-CA" sz="4000"/>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2998" y="2057400"/>
            <a:ext cx="9875521" cy="4038600"/>
          </a:xfrm>
        </p:spPr>
        <p:txBody>
          <a:bodyPr vert="horz" lIns="91440" tIns="45720" rIns="91440" bIns="45720" rtlCol="0" anchor="t">
            <a:noAutofit/>
          </a:bodyPr>
          <a:lstStyle/>
          <a:p>
            <a:pPr marL="45720" indent="0">
              <a:lnSpc>
                <a:spcPct val="120000"/>
              </a:lnSpc>
              <a:spcBef>
                <a:spcPts val="0"/>
              </a:spcBef>
              <a:buNone/>
            </a:pPr>
            <a:r>
              <a:rPr lang="en-US" sz="3400" b="1"/>
              <a:t>1. Let us built a house where love can dwell </a:t>
            </a:r>
            <a:br>
              <a:rPr lang="en-US" sz="3400" b="1"/>
            </a:br>
            <a:r>
              <a:rPr lang="en-US" sz="3400" b="1"/>
              <a:t>and all can safely live,</a:t>
            </a:r>
          </a:p>
          <a:p>
            <a:pPr marL="45720" indent="0">
              <a:lnSpc>
                <a:spcPct val="120000"/>
              </a:lnSpc>
              <a:spcBef>
                <a:spcPts val="0"/>
              </a:spcBef>
              <a:buNone/>
            </a:pPr>
            <a:r>
              <a:rPr lang="en-US" sz="3400" b="1"/>
              <a:t>A place where saints and children tell </a:t>
            </a:r>
            <a:br>
              <a:rPr lang="en-US" sz="3400" b="1"/>
            </a:br>
            <a:r>
              <a:rPr lang="en-US" sz="3400" b="1"/>
              <a:t>how hearts learn to forgive.</a:t>
            </a:r>
          </a:p>
          <a:p>
            <a:pPr marL="45720" indent="0">
              <a:lnSpc>
                <a:spcPct val="120000"/>
              </a:lnSpc>
              <a:spcBef>
                <a:spcPts val="0"/>
              </a:spcBef>
              <a:buNone/>
            </a:pPr>
            <a:r>
              <a:rPr lang="en-US" sz="3400" b="1"/>
              <a:t>Built of hopes and dreams and visions, </a:t>
            </a:r>
            <a:br>
              <a:rPr lang="en-US" sz="3400" b="1"/>
            </a:br>
            <a:r>
              <a:rPr lang="en-US" sz="3400" b="1"/>
              <a:t>rock of faith and vault of grace;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2656899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79" name="Rectangle 78">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81" name="Straight Connector 80">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63FE6F10-B3AD-4403-94CA-F5115528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useBgFill="1">
        <p:nvSpPr>
          <p:cNvPr id="85" name="Rectangle 84">
            <a:extLst>
              <a:ext uri="{FF2B5EF4-FFF2-40B4-BE49-F238E27FC236}">
                <a16:creationId xmlns:a16="http://schemas.microsoft.com/office/drawing/2014/main" id="{364D6A39-A4F7-4B00-9F42-3BC67177D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87" name="Straight Connector 86">
            <a:extLst>
              <a:ext uri="{FF2B5EF4-FFF2-40B4-BE49-F238E27FC236}">
                <a16:creationId xmlns:a16="http://schemas.microsoft.com/office/drawing/2014/main" id="{13553ADF-88A1-4645-B819-890CA3DF7D5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B5D0D97D-7911-4A25-88E2-4D81FD4AB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8195138" y="857675"/>
            <a:ext cx="3113366" cy="3622844"/>
          </a:xfrm>
        </p:spPr>
        <p:txBody>
          <a:bodyPr vert="horz" lIns="91440" tIns="45720" rIns="91440" bIns="45720" rtlCol="0" anchor="b">
            <a:normAutofit/>
          </a:bodyPr>
          <a:lstStyle/>
          <a:p>
            <a:pPr algn="ctr">
              <a:lnSpc>
                <a:spcPct val="85000"/>
              </a:lnSpc>
            </a:pPr>
            <a:r>
              <a:rPr lang="en-US" sz="3000" b="1" cap="all" spc="50">
                <a:ln w="9525" cmpd="sng">
                  <a:solidFill>
                    <a:schemeClr val="accent1"/>
                  </a:solidFill>
                  <a:prstDash val="solid"/>
                </a:ln>
                <a:solidFill>
                  <a:srgbClr val="FFFFFF"/>
                </a:solidFill>
                <a:effectLst>
                  <a:glow rad="38100">
                    <a:schemeClr val="accent1">
                      <a:alpha val="40000"/>
                    </a:schemeClr>
                  </a:glow>
                </a:effectLst>
              </a:rPr>
              <a:t>The Proclamation of the Word</a:t>
            </a:r>
            <a:br>
              <a:rPr lang="en-US" sz="3000" b="1" cap="all" spc="50">
                <a:ln w="9525" cmpd="sng">
                  <a:solidFill>
                    <a:schemeClr val="accent1"/>
                  </a:solidFill>
                  <a:prstDash val="solid"/>
                </a:ln>
                <a:solidFill>
                  <a:srgbClr val="FFFFFF"/>
                </a:solidFill>
                <a:effectLst>
                  <a:glow rad="38100">
                    <a:schemeClr val="accent1">
                      <a:alpha val="40000"/>
                    </a:schemeClr>
                  </a:glow>
                </a:effectLst>
              </a:rPr>
            </a:br>
            <a:br>
              <a:rPr lang="en-US" sz="3000" b="1" cap="all" spc="50">
                <a:ln w="9525" cmpd="sng">
                  <a:solidFill>
                    <a:schemeClr val="accent1"/>
                  </a:solidFill>
                  <a:prstDash val="solid"/>
                </a:ln>
                <a:solidFill>
                  <a:srgbClr val="FFFFFF"/>
                </a:solidFill>
                <a:effectLst>
                  <a:glow rad="38100">
                    <a:schemeClr val="accent1">
                      <a:alpha val="40000"/>
                    </a:schemeClr>
                  </a:glow>
                </a:effectLst>
              </a:rPr>
            </a:br>
            <a:r>
              <a:rPr lang="en-US" sz="3000" b="1" cap="all" spc="50">
                <a:ln w="9525" cmpd="sng">
                  <a:solidFill>
                    <a:schemeClr val="accent1"/>
                  </a:solidFill>
                  <a:prstDash val="solid"/>
                </a:ln>
                <a:solidFill>
                  <a:srgbClr val="FFFFFF"/>
                </a:solidFill>
                <a:effectLst>
                  <a:glow rad="38100">
                    <a:schemeClr val="accent1">
                      <a:alpha val="40000"/>
                    </a:schemeClr>
                  </a:glow>
                </a:effectLst>
              </a:rPr>
              <a:t>Isaiah </a:t>
            </a:r>
            <a:br>
              <a:rPr lang="en-US" sz="3000" b="1" cap="all" spc="50">
                <a:ln w="9525" cmpd="sng">
                  <a:solidFill>
                    <a:schemeClr val="accent1"/>
                  </a:solidFill>
                  <a:prstDash val="solid"/>
                </a:ln>
                <a:solidFill>
                  <a:srgbClr val="FFFFFF"/>
                </a:solidFill>
                <a:effectLst>
                  <a:glow rad="38100">
                    <a:schemeClr val="accent1">
                      <a:alpha val="40000"/>
                    </a:schemeClr>
                  </a:glow>
                </a:effectLst>
              </a:rPr>
            </a:br>
            <a:r>
              <a:rPr lang="en-US" sz="3000" b="1" cap="all" spc="50">
                <a:ln w="9525" cmpd="sng">
                  <a:solidFill>
                    <a:schemeClr val="accent1"/>
                  </a:solidFill>
                  <a:prstDash val="solid"/>
                </a:ln>
                <a:solidFill>
                  <a:srgbClr val="FFFFFF"/>
                </a:solidFill>
                <a:effectLst>
                  <a:glow rad="38100">
                    <a:schemeClr val="accent1">
                      <a:alpha val="40000"/>
                    </a:schemeClr>
                  </a:glow>
                </a:effectLst>
              </a:rPr>
              <a:t>56:1, 6-8</a:t>
            </a:r>
            <a:br>
              <a:rPr lang="en-US" sz="3000" b="1" cap="all" spc="50">
                <a:ln w="9525" cmpd="sng">
                  <a:solidFill>
                    <a:schemeClr val="accent1"/>
                  </a:solidFill>
                  <a:prstDash val="solid"/>
                </a:ln>
                <a:solidFill>
                  <a:srgbClr val="FFFFFF"/>
                </a:solidFill>
                <a:effectLst>
                  <a:glow rad="38100">
                    <a:schemeClr val="accent1">
                      <a:alpha val="40000"/>
                    </a:schemeClr>
                  </a:glow>
                </a:effectLst>
              </a:rPr>
            </a:br>
            <a:br>
              <a:rPr lang="en-US" sz="3000" b="1" cap="all" spc="50">
                <a:ln w="9525" cmpd="sng">
                  <a:solidFill>
                    <a:schemeClr val="accent1"/>
                  </a:solidFill>
                  <a:prstDash val="solid"/>
                </a:ln>
                <a:solidFill>
                  <a:srgbClr val="FFFFFF"/>
                </a:solidFill>
                <a:effectLst>
                  <a:glow rad="38100">
                    <a:schemeClr val="accent1">
                      <a:alpha val="40000"/>
                    </a:schemeClr>
                  </a:glow>
                </a:effectLst>
              </a:rPr>
            </a:br>
            <a:endParaRPr lang="en-US" sz="3000" b="1" cap="all" spc="50">
              <a:ln w="9525" cmpd="sng">
                <a:solidFill>
                  <a:schemeClr val="accent1"/>
                </a:solidFill>
                <a:prstDash val="solid"/>
              </a:ln>
              <a:solidFill>
                <a:srgbClr val="FFFFFF"/>
              </a:solidFill>
              <a:effectLst>
                <a:glow rad="38100">
                  <a:schemeClr val="accent1">
                    <a:alpha val="40000"/>
                  </a:schemeClr>
                </a:glow>
              </a:effectLst>
            </a:endParaRPr>
          </a:p>
        </p:txBody>
      </p:sp>
      <p:pic>
        <p:nvPicPr>
          <p:cNvPr id="3" name="Picture 2">
            <a:extLst>
              <a:ext uri="{FF2B5EF4-FFF2-40B4-BE49-F238E27FC236}">
                <a16:creationId xmlns:a16="http://schemas.microsoft.com/office/drawing/2014/main" id="{9ACBDC05-0534-FCB4-2643-3A2C1957B5F0}"/>
              </a:ext>
            </a:extLst>
          </p:cNvPr>
          <p:cNvPicPr>
            <a:picLocks noChangeAspect="1"/>
          </p:cNvPicPr>
          <p:nvPr/>
        </p:nvPicPr>
        <p:blipFill>
          <a:blip r:embed="rId2"/>
          <a:srcRect l="21501" r="-2" b="-2"/>
          <a:stretch>
            <a:fillRect/>
          </a:stretch>
        </p:blipFill>
        <p:spPr>
          <a:xfrm>
            <a:off x="872064" y="857675"/>
            <a:ext cx="6045576" cy="5140669"/>
          </a:xfrm>
          <a:prstGeom prst="rect">
            <a:avLst/>
          </a:prstGeom>
        </p:spPr>
      </p:pic>
      <p:sp>
        <p:nvSpPr>
          <p:cNvPr id="4" name="TextBox 3">
            <a:extLst>
              <a:ext uri="{FF2B5EF4-FFF2-40B4-BE49-F238E27FC236}">
                <a16:creationId xmlns:a16="http://schemas.microsoft.com/office/drawing/2014/main" id="{52D6D44B-E3CB-8A95-6239-5CFB1B440DE4}"/>
              </a:ext>
            </a:extLst>
          </p:cNvPr>
          <p:cNvSpPr txBox="1"/>
          <p:nvPr/>
        </p:nvSpPr>
        <p:spPr>
          <a:xfrm>
            <a:off x="7897279" y="5699565"/>
            <a:ext cx="389152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bg1"/>
                </a:solidFill>
              </a:rPr>
              <a:t>Photo credit: Dana Wheelock, Episcopal House of Prayer, Collegeville, MN</a:t>
            </a:r>
          </a:p>
        </p:txBody>
      </p:sp>
    </p:spTree>
    <p:extLst>
      <p:ext uri="{BB962C8B-B14F-4D97-AF65-F5344CB8AC3E}">
        <p14:creationId xmlns:p14="http://schemas.microsoft.com/office/powerpoint/2010/main" val="3407590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1140542"/>
          </a:xfrm>
          <a:solidFill>
            <a:schemeClr val="accent4">
              <a:lumMod val="20000"/>
              <a:lumOff val="80000"/>
            </a:schemeClr>
          </a:solidFill>
        </p:spPr>
        <p:txBody>
          <a:bodyPr>
            <a:normAutofit/>
          </a:bodyPr>
          <a:lstStyle/>
          <a:p>
            <a:r>
              <a:rPr lang="en-CA"/>
              <a:t>Psalm 67 </a:t>
            </a:r>
            <a:r>
              <a:rPr lang="en-US"/>
              <a:t>(responsively)</a:t>
            </a:r>
            <a:endParaRPr lang="en-CA"/>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2057400"/>
            <a:ext cx="10450902" cy="4038600"/>
          </a:xfrm>
        </p:spPr>
        <p:txBody>
          <a:bodyPr vert="horz" lIns="91440" tIns="45720" rIns="91440" bIns="45720" rtlCol="0" anchor="t">
            <a:noAutofit/>
          </a:bodyPr>
          <a:lstStyle/>
          <a:p>
            <a:pPr marL="45720" indent="0">
              <a:lnSpc>
                <a:spcPct val="100000"/>
              </a:lnSpc>
              <a:spcBef>
                <a:spcPts val="0"/>
              </a:spcBef>
              <a:buNone/>
            </a:pPr>
            <a:r>
              <a:rPr lang="en-US" sz="3200"/>
              <a:t>1 May God be merciful to us and bless us, </a:t>
            </a:r>
          </a:p>
          <a:p>
            <a:pPr marL="45720" indent="0">
              <a:lnSpc>
                <a:spcPct val="100000"/>
              </a:lnSpc>
              <a:spcBef>
                <a:spcPts val="0"/>
              </a:spcBef>
              <a:buNone/>
            </a:pPr>
            <a:r>
              <a:rPr lang="en-US" sz="3200"/>
              <a:t>show us the light of his countenance and come to us. </a:t>
            </a:r>
          </a:p>
          <a:p>
            <a:pPr marL="45720" indent="0">
              <a:lnSpc>
                <a:spcPct val="100000"/>
              </a:lnSpc>
              <a:spcBef>
                <a:spcPts val="0"/>
              </a:spcBef>
              <a:buNone/>
            </a:pPr>
            <a:br>
              <a:rPr lang="en-US" sz="1400"/>
            </a:br>
            <a:r>
              <a:rPr lang="en-US" sz="3600" b="1"/>
              <a:t>2 Let your ways be known upon earth, your saving health among all nations. </a:t>
            </a:r>
          </a:p>
          <a:p>
            <a:pPr marL="45720" indent="0">
              <a:lnSpc>
                <a:spcPct val="100000"/>
              </a:lnSpc>
              <a:spcBef>
                <a:spcPts val="0"/>
              </a:spcBef>
              <a:buNone/>
            </a:pPr>
            <a:endParaRPr lang="en-US" sz="1400" b="1"/>
          </a:p>
          <a:p>
            <a:pPr marL="45720" indent="0">
              <a:lnSpc>
                <a:spcPct val="100000"/>
              </a:lnSpc>
              <a:spcBef>
                <a:spcPts val="0"/>
              </a:spcBef>
              <a:buNone/>
            </a:pPr>
            <a:r>
              <a:rPr lang="en-US" sz="3200"/>
              <a:t>3 Let the peoples praise you, O God; let all the peoples praise you. </a:t>
            </a:r>
          </a:p>
        </p:txBody>
      </p:sp>
    </p:spTree>
    <p:extLst>
      <p:ext uri="{BB962C8B-B14F-4D97-AF65-F5344CB8AC3E}">
        <p14:creationId xmlns:p14="http://schemas.microsoft.com/office/powerpoint/2010/main" val="3282209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9CF33-6629-D720-3428-9FF187614E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50ABF5-4E79-C352-1CC5-E08CA49558D5}"/>
              </a:ext>
            </a:extLst>
          </p:cNvPr>
          <p:cNvSpPr>
            <a:spLocks noGrp="1"/>
          </p:cNvSpPr>
          <p:nvPr>
            <p:ph type="title"/>
          </p:nvPr>
        </p:nvSpPr>
        <p:spPr>
          <a:xfrm>
            <a:off x="1143000" y="609600"/>
            <a:ext cx="9875520" cy="1140542"/>
          </a:xfrm>
          <a:solidFill>
            <a:schemeClr val="accent4">
              <a:lumMod val="20000"/>
              <a:lumOff val="80000"/>
            </a:schemeClr>
          </a:solidFill>
        </p:spPr>
        <p:txBody>
          <a:bodyPr>
            <a:normAutofit/>
          </a:bodyPr>
          <a:lstStyle/>
          <a:p>
            <a:r>
              <a:rPr lang="en-CA"/>
              <a:t>Psalm 67 </a:t>
            </a:r>
            <a:r>
              <a:rPr lang="en-US"/>
              <a:t>(responsively)</a:t>
            </a:r>
            <a:endParaRPr lang="en-CA"/>
          </a:p>
        </p:txBody>
      </p:sp>
      <p:sp>
        <p:nvSpPr>
          <p:cNvPr id="3" name="Content Placeholder 2">
            <a:extLst>
              <a:ext uri="{FF2B5EF4-FFF2-40B4-BE49-F238E27FC236}">
                <a16:creationId xmlns:a16="http://schemas.microsoft.com/office/drawing/2014/main" id="{94BAF1FD-44C7-0123-9C72-78240E624D2D}"/>
              </a:ext>
            </a:extLst>
          </p:cNvPr>
          <p:cNvSpPr>
            <a:spLocks noGrp="1"/>
          </p:cNvSpPr>
          <p:nvPr>
            <p:ph idx="1"/>
          </p:nvPr>
        </p:nvSpPr>
        <p:spPr>
          <a:xfrm>
            <a:off x="1143000" y="2057400"/>
            <a:ext cx="10450902" cy="4038600"/>
          </a:xfrm>
        </p:spPr>
        <p:txBody>
          <a:bodyPr vert="horz" lIns="91440" tIns="45720" rIns="91440" bIns="45720" rtlCol="0" anchor="t">
            <a:noAutofit/>
          </a:bodyPr>
          <a:lstStyle/>
          <a:p>
            <a:pPr marL="45720" indent="0">
              <a:lnSpc>
                <a:spcPct val="100000"/>
              </a:lnSpc>
              <a:spcBef>
                <a:spcPts val="0"/>
              </a:spcBef>
              <a:buNone/>
            </a:pPr>
            <a:r>
              <a:rPr lang="en-US" sz="3600" b="1"/>
              <a:t>4 Let the nations be glad and sing for joy, for you judge the peoples with equity and guide all the nations upon earth. </a:t>
            </a:r>
          </a:p>
          <a:p>
            <a:pPr marL="45720" indent="0">
              <a:lnSpc>
                <a:spcPct val="100000"/>
              </a:lnSpc>
              <a:spcBef>
                <a:spcPts val="0"/>
              </a:spcBef>
              <a:buNone/>
            </a:pPr>
            <a:endParaRPr lang="en-US" sz="1800" b="1"/>
          </a:p>
          <a:p>
            <a:pPr marL="45720" indent="0">
              <a:lnSpc>
                <a:spcPct val="100000"/>
              </a:lnSpc>
              <a:spcBef>
                <a:spcPts val="0"/>
              </a:spcBef>
              <a:buNone/>
            </a:pPr>
            <a:r>
              <a:rPr lang="en-US" sz="3200"/>
              <a:t>5 Let the peoples praise you, O God; </a:t>
            </a:r>
          </a:p>
          <a:p>
            <a:pPr marL="45720" indent="0">
              <a:lnSpc>
                <a:spcPct val="100000"/>
              </a:lnSpc>
              <a:spcBef>
                <a:spcPts val="0"/>
              </a:spcBef>
              <a:buNone/>
            </a:pPr>
            <a:r>
              <a:rPr lang="en-US" sz="3200"/>
              <a:t>let all the peoples praise you. </a:t>
            </a:r>
          </a:p>
        </p:txBody>
      </p:sp>
    </p:spTree>
    <p:extLst>
      <p:ext uri="{BB962C8B-B14F-4D97-AF65-F5344CB8AC3E}">
        <p14:creationId xmlns:p14="http://schemas.microsoft.com/office/powerpoint/2010/main" val="2270772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C884A-3386-32F0-75FA-CA5F72337D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FBE3C-65FC-E346-F461-E27B40007F8A}"/>
              </a:ext>
            </a:extLst>
          </p:cNvPr>
          <p:cNvSpPr>
            <a:spLocks noGrp="1"/>
          </p:cNvSpPr>
          <p:nvPr>
            <p:ph type="title"/>
          </p:nvPr>
        </p:nvSpPr>
        <p:spPr>
          <a:xfrm>
            <a:off x="1143000" y="609600"/>
            <a:ext cx="9875520" cy="1140542"/>
          </a:xfrm>
          <a:solidFill>
            <a:schemeClr val="accent4">
              <a:lumMod val="20000"/>
              <a:lumOff val="80000"/>
            </a:schemeClr>
          </a:solidFill>
        </p:spPr>
        <p:txBody>
          <a:bodyPr>
            <a:normAutofit/>
          </a:bodyPr>
          <a:lstStyle/>
          <a:p>
            <a:r>
              <a:rPr lang="en-CA"/>
              <a:t>Psalm 67 </a:t>
            </a:r>
            <a:r>
              <a:rPr lang="en-US"/>
              <a:t>(responsively)</a:t>
            </a:r>
            <a:endParaRPr lang="en-CA"/>
          </a:p>
        </p:txBody>
      </p:sp>
      <p:sp>
        <p:nvSpPr>
          <p:cNvPr id="3" name="Content Placeholder 2">
            <a:extLst>
              <a:ext uri="{FF2B5EF4-FFF2-40B4-BE49-F238E27FC236}">
                <a16:creationId xmlns:a16="http://schemas.microsoft.com/office/drawing/2014/main" id="{F41893D2-FEB8-25F6-B19B-896DDCD7957C}"/>
              </a:ext>
            </a:extLst>
          </p:cNvPr>
          <p:cNvSpPr>
            <a:spLocks noGrp="1"/>
          </p:cNvSpPr>
          <p:nvPr>
            <p:ph idx="1"/>
          </p:nvPr>
        </p:nvSpPr>
        <p:spPr>
          <a:xfrm>
            <a:off x="1143000" y="2057400"/>
            <a:ext cx="10450902" cy="4038600"/>
          </a:xfrm>
        </p:spPr>
        <p:txBody>
          <a:bodyPr vert="horz" lIns="91440" tIns="45720" rIns="91440" bIns="45720" rtlCol="0" anchor="t">
            <a:noAutofit/>
          </a:bodyPr>
          <a:lstStyle/>
          <a:p>
            <a:pPr marL="45720" indent="0">
              <a:lnSpc>
                <a:spcPct val="100000"/>
              </a:lnSpc>
              <a:spcBef>
                <a:spcPts val="0"/>
              </a:spcBef>
              <a:buNone/>
            </a:pPr>
            <a:r>
              <a:rPr lang="en-US" sz="3600" b="1"/>
              <a:t>6 The earth has brought forth her increase; may God, our own God, give us his blessing. </a:t>
            </a:r>
          </a:p>
          <a:p>
            <a:pPr marL="45720" indent="0">
              <a:lnSpc>
                <a:spcPct val="100000"/>
              </a:lnSpc>
              <a:spcBef>
                <a:spcPts val="0"/>
              </a:spcBef>
              <a:buNone/>
            </a:pPr>
            <a:endParaRPr lang="en-US" sz="1800" b="1"/>
          </a:p>
          <a:p>
            <a:pPr marL="45720" indent="0">
              <a:lnSpc>
                <a:spcPct val="100000"/>
              </a:lnSpc>
              <a:spcBef>
                <a:spcPts val="0"/>
              </a:spcBef>
              <a:buNone/>
            </a:pPr>
            <a:r>
              <a:rPr lang="en-US" sz="3200"/>
              <a:t>7 May God give us his blessing and may all the ends of the earth stand in awe of him. </a:t>
            </a:r>
          </a:p>
        </p:txBody>
      </p:sp>
    </p:spTree>
    <p:extLst>
      <p:ext uri="{BB962C8B-B14F-4D97-AF65-F5344CB8AC3E}">
        <p14:creationId xmlns:p14="http://schemas.microsoft.com/office/powerpoint/2010/main" val="3344761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8C11B-A182-52B2-2577-7D0865CC7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666BC2-C030-CBC3-C052-F9CB1DB2BDD9}"/>
              </a:ext>
            </a:extLst>
          </p:cNvPr>
          <p:cNvSpPr>
            <a:spLocks noGrp="1"/>
          </p:cNvSpPr>
          <p:nvPr>
            <p:ph type="title"/>
          </p:nvPr>
        </p:nvSpPr>
        <p:spPr>
          <a:xfrm>
            <a:off x="1143000" y="609600"/>
            <a:ext cx="9875520" cy="1140542"/>
          </a:xfrm>
          <a:solidFill>
            <a:schemeClr val="accent4">
              <a:lumMod val="20000"/>
              <a:lumOff val="80000"/>
            </a:schemeClr>
          </a:solidFill>
        </p:spPr>
        <p:txBody>
          <a:bodyPr>
            <a:normAutofit/>
          </a:bodyPr>
          <a:lstStyle/>
          <a:p>
            <a:r>
              <a:rPr lang="en-CA"/>
              <a:t>Psalm </a:t>
            </a:r>
            <a:r>
              <a:rPr lang="en-US"/>
              <a:t>119:129-136  (responsively)</a:t>
            </a:r>
            <a:endParaRPr lang="en-CA"/>
          </a:p>
        </p:txBody>
      </p:sp>
      <p:sp>
        <p:nvSpPr>
          <p:cNvPr id="3" name="Content Placeholder 2">
            <a:extLst>
              <a:ext uri="{FF2B5EF4-FFF2-40B4-BE49-F238E27FC236}">
                <a16:creationId xmlns:a16="http://schemas.microsoft.com/office/drawing/2014/main" id="{B75B5FB1-C256-22DB-A15F-918C82B7EC6C}"/>
              </a:ext>
            </a:extLst>
          </p:cNvPr>
          <p:cNvSpPr>
            <a:spLocks noGrp="1"/>
          </p:cNvSpPr>
          <p:nvPr>
            <p:ph idx="1"/>
          </p:nvPr>
        </p:nvSpPr>
        <p:spPr>
          <a:xfrm>
            <a:off x="1143000" y="2057400"/>
            <a:ext cx="10450902" cy="4038600"/>
          </a:xfrm>
        </p:spPr>
        <p:txBody>
          <a:bodyPr vert="horz" lIns="91440" tIns="45720" rIns="91440" bIns="45720" rtlCol="0" anchor="t">
            <a:noAutofit/>
          </a:bodyPr>
          <a:lstStyle/>
          <a:p>
            <a:pPr marL="45720" indent="0">
              <a:lnSpc>
                <a:spcPct val="120000"/>
              </a:lnSpc>
              <a:spcBef>
                <a:spcPts val="0"/>
              </a:spcBef>
              <a:buNone/>
            </a:pPr>
            <a:r>
              <a:rPr lang="en-CA" sz="3600">
                <a:solidFill>
                  <a:srgbClr val="FF0000"/>
                </a:solidFill>
              </a:rPr>
              <a:t>All</a:t>
            </a:r>
            <a:r>
              <a:rPr lang="en-CA" sz="3600"/>
              <a:t>		</a:t>
            </a:r>
            <a:r>
              <a:rPr lang="en-US" sz="3600" b="1"/>
              <a:t>Blessed are you, Lord our God, light of the earth and health of the nations; you lead us in the way of justice and mercy, through Jesus Christ our Lord. Amen.</a:t>
            </a:r>
          </a:p>
          <a:p>
            <a:pPr marL="45720" indent="0">
              <a:lnSpc>
                <a:spcPct val="120000"/>
              </a:lnSpc>
              <a:spcBef>
                <a:spcPts val="0"/>
              </a:spcBef>
              <a:buNone/>
            </a:pPr>
            <a:endParaRPr lang="en-US" sz="3600" b="1"/>
          </a:p>
          <a:p>
            <a:pPr marL="45720" indent="0">
              <a:lnSpc>
                <a:spcPct val="150000"/>
              </a:lnSpc>
              <a:spcBef>
                <a:spcPts val="0"/>
              </a:spcBef>
              <a:buNone/>
            </a:pPr>
            <a:r>
              <a:rPr lang="en-US" sz="3200"/>
              <a:t> </a:t>
            </a:r>
            <a:endParaRPr lang="en-CA" sz="3200" b="1"/>
          </a:p>
        </p:txBody>
      </p:sp>
    </p:spTree>
    <p:extLst>
      <p:ext uri="{BB962C8B-B14F-4D97-AF65-F5344CB8AC3E}">
        <p14:creationId xmlns:p14="http://schemas.microsoft.com/office/powerpoint/2010/main" val="2447742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5" name="Rectangle 84">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86" name="Straight Connector 85">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8677094E-F0FE-4EC2-9511-5A411A2E1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useBgFill="1">
        <p:nvSpPr>
          <p:cNvPr id="88" name="Rectangle 87">
            <a:extLst>
              <a:ext uri="{FF2B5EF4-FFF2-40B4-BE49-F238E27FC236}">
                <a16:creationId xmlns:a16="http://schemas.microsoft.com/office/drawing/2014/main" id="{E0E1ADA3-256B-436F-BB84-15BF272B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378" y="246887"/>
            <a:ext cx="5861321"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89" name="Straight Connector 88">
            <a:extLst>
              <a:ext uri="{FF2B5EF4-FFF2-40B4-BE49-F238E27FC236}">
                <a16:creationId xmlns:a16="http://schemas.microsoft.com/office/drawing/2014/main" id="{7DDC7D3D-A4F6-4638-B02B-2DBB6C11F5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36924" y="4220801"/>
            <a:ext cx="4215939"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90" name="Rectangle 89">
            <a:extLst>
              <a:ext uri="{FF2B5EF4-FFF2-40B4-BE49-F238E27FC236}">
                <a16:creationId xmlns:a16="http://schemas.microsoft.com/office/drawing/2014/main" id="{5C091E65-5627-4CC0-82AA-74A3C89D7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6736924" y="857675"/>
            <a:ext cx="4566230" cy="3437782"/>
          </a:xfrm>
        </p:spPr>
        <p:txBody>
          <a:bodyPr vert="horz" lIns="91440" tIns="45720" rIns="91440" bIns="45720" rtlCol="0" anchor="b">
            <a:normAutofit/>
          </a:bodyPr>
          <a:lstStyle/>
          <a:p>
            <a:pPr algn="ctr">
              <a:lnSpc>
                <a:spcPct val="85000"/>
              </a:lnSpc>
            </a:pPr>
            <a:r>
              <a:rPr lang="en-US" sz="3400" b="1" cap="all" spc="50">
                <a:ln w="9525" cmpd="sng">
                  <a:solidFill>
                    <a:schemeClr val="accent1"/>
                  </a:solidFill>
                  <a:prstDash val="solid"/>
                </a:ln>
                <a:solidFill>
                  <a:srgbClr val="FFFFFF"/>
                </a:solidFill>
                <a:effectLst>
                  <a:glow rad="38100">
                    <a:schemeClr val="accent1">
                      <a:alpha val="40000"/>
                    </a:schemeClr>
                  </a:glow>
                </a:effectLst>
              </a:rPr>
              <a:t>The Proclamation of the Word</a:t>
            </a:r>
            <a:br>
              <a:rPr lang="en-US" sz="3400" b="1" cap="all" spc="50">
                <a:ln w="9525" cmpd="sng">
                  <a:solidFill>
                    <a:schemeClr val="accent1"/>
                  </a:solidFill>
                  <a:prstDash val="solid"/>
                </a:ln>
                <a:solidFill>
                  <a:srgbClr val="FFFFFF"/>
                </a:solidFill>
                <a:effectLst>
                  <a:glow rad="38100">
                    <a:schemeClr val="accent1">
                      <a:alpha val="40000"/>
                    </a:schemeClr>
                  </a:glow>
                </a:effectLst>
              </a:rPr>
            </a:br>
            <a:br>
              <a:rPr lang="en-US" sz="3400" b="1" cap="all" spc="50">
                <a:ln w="9525" cmpd="sng">
                  <a:solidFill>
                    <a:schemeClr val="accent1"/>
                  </a:solidFill>
                  <a:prstDash val="solid"/>
                </a:ln>
                <a:solidFill>
                  <a:srgbClr val="FFFFFF"/>
                </a:solidFill>
                <a:effectLst>
                  <a:glow rad="38100">
                    <a:schemeClr val="accent1">
                      <a:alpha val="40000"/>
                    </a:schemeClr>
                  </a:glow>
                </a:effectLst>
              </a:rPr>
            </a:br>
            <a:r>
              <a:rPr lang="en-US" sz="3400" b="1" cap="all" spc="50">
                <a:ln w="9525" cmpd="sng">
                  <a:solidFill>
                    <a:schemeClr val="accent1"/>
                  </a:solidFill>
                  <a:prstDash val="solid"/>
                </a:ln>
                <a:solidFill>
                  <a:srgbClr val="FFFFFF"/>
                </a:solidFill>
                <a:effectLst>
                  <a:glow rad="38100">
                    <a:schemeClr val="accent1">
                      <a:alpha val="40000"/>
                    </a:schemeClr>
                  </a:glow>
                </a:effectLst>
              </a:rPr>
              <a:t>Romans </a:t>
            </a:r>
            <a:br>
              <a:rPr lang="en-US" sz="3400" b="1" cap="all" spc="50">
                <a:ln w="9525" cmpd="sng">
                  <a:solidFill>
                    <a:schemeClr val="accent1"/>
                  </a:solidFill>
                  <a:prstDash val="solid"/>
                </a:ln>
                <a:solidFill>
                  <a:srgbClr val="FFFFFF"/>
                </a:solidFill>
                <a:effectLst>
                  <a:glow rad="38100">
                    <a:schemeClr val="accent1">
                      <a:alpha val="40000"/>
                    </a:schemeClr>
                  </a:glow>
                </a:effectLst>
              </a:rPr>
            </a:br>
            <a:r>
              <a:rPr lang="en-US" sz="3400" b="1" cap="all" spc="50">
                <a:ln w="9525" cmpd="sng">
                  <a:solidFill>
                    <a:schemeClr val="accent1"/>
                  </a:solidFill>
                  <a:prstDash val="solid"/>
                </a:ln>
                <a:solidFill>
                  <a:srgbClr val="FFFFFF"/>
                </a:solidFill>
                <a:effectLst>
                  <a:glow rad="38100">
                    <a:schemeClr val="accent1">
                      <a:alpha val="40000"/>
                    </a:schemeClr>
                  </a:glow>
                </a:effectLst>
              </a:rPr>
              <a:t>11:1-2a, 29-32</a:t>
            </a:r>
            <a:br>
              <a:rPr lang="en-US" sz="3400" b="1" cap="all" spc="50">
                <a:ln w="9525" cmpd="sng">
                  <a:solidFill>
                    <a:schemeClr val="accent1"/>
                  </a:solidFill>
                  <a:prstDash val="solid"/>
                </a:ln>
                <a:solidFill>
                  <a:srgbClr val="FFFFFF"/>
                </a:solidFill>
                <a:effectLst>
                  <a:glow rad="38100">
                    <a:schemeClr val="accent1">
                      <a:alpha val="40000"/>
                    </a:schemeClr>
                  </a:glow>
                </a:effectLst>
              </a:rPr>
            </a:br>
            <a:br>
              <a:rPr lang="en-US" sz="3400" b="1" cap="all" spc="50">
                <a:ln w="9525" cmpd="sng">
                  <a:solidFill>
                    <a:schemeClr val="accent1"/>
                  </a:solidFill>
                  <a:prstDash val="solid"/>
                </a:ln>
                <a:solidFill>
                  <a:srgbClr val="FFFFFF"/>
                </a:solidFill>
                <a:effectLst>
                  <a:glow rad="38100">
                    <a:schemeClr val="accent1">
                      <a:alpha val="40000"/>
                    </a:schemeClr>
                  </a:glow>
                </a:effectLst>
              </a:rPr>
            </a:br>
            <a:endParaRPr lang="en-US" sz="3400" b="1" cap="all" spc="50">
              <a:ln w="9525" cmpd="sng">
                <a:solidFill>
                  <a:schemeClr val="accent1"/>
                </a:solidFill>
                <a:prstDash val="solid"/>
              </a:ln>
              <a:solidFill>
                <a:srgbClr val="FFFFFF"/>
              </a:solidFill>
              <a:effectLst>
                <a:glow rad="38100">
                  <a:schemeClr val="accent1">
                    <a:alpha val="40000"/>
                  </a:schemeClr>
                </a:glow>
              </a:effectLst>
            </a:endParaRPr>
          </a:p>
        </p:txBody>
      </p:sp>
      <p:pic>
        <p:nvPicPr>
          <p:cNvPr id="3" name="Picture 2">
            <a:extLst>
              <a:ext uri="{FF2B5EF4-FFF2-40B4-BE49-F238E27FC236}">
                <a16:creationId xmlns:a16="http://schemas.microsoft.com/office/drawing/2014/main" id="{6A0D3E0A-3D1B-F8FC-7B61-891CD1D968EC}"/>
              </a:ext>
            </a:extLst>
          </p:cNvPr>
          <p:cNvPicPr>
            <a:picLocks noChangeAspect="1"/>
          </p:cNvPicPr>
          <p:nvPr/>
        </p:nvPicPr>
        <p:blipFill>
          <a:blip r:embed="rId2"/>
          <a:stretch>
            <a:fillRect/>
          </a:stretch>
        </p:blipFill>
        <p:spPr>
          <a:xfrm>
            <a:off x="583142" y="1360488"/>
            <a:ext cx="5226050" cy="3480858"/>
          </a:xfrm>
          <a:prstGeom prst="rect">
            <a:avLst/>
          </a:prstGeom>
        </p:spPr>
      </p:pic>
    </p:spTree>
    <p:extLst>
      <p:ext uri="{BB962C8B-B14F-4D97-AF65-F5344CB8AC3E}">
        <p14:creationId xmlns:p14="http://schemas.microsoft.com/office/powerpoint/2010/main" val="214623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73CA5-9C83-5B9B-1CD5-57AFBBC7C529}"/>
              </a:ext>
            </a:extLst>
          </p:cNvPr>
          <p:cNvSpPr>
            <a:spLocks noGrp="1"/>
          </p:cNvSpPr>
          <p:nvPr>
            <p:ph type="title"/>
          </p:nvPr>
        </p:nvSpPr>
        <p:spPr>
          <a:solidFill>
            <a:schemeClr val="accent4">
              <a:lumMod val="20000"/>
              <a:lumOff val="80000"/>
            </a:schemeClr>
          </a:solidFill>
        </p:spPr>
        <p:txBody>
          <a:bodyPr>
            <a:normAutofit/>
          </a:bodyPr>
          <a:lstStyle/>
          <a:p>
            <a:r>
              <a:rPr lang="en-CA" sz="4000"/>
              <a:t>Gradual Hymn: </a:t>
            </a:r>
            <a:br>
              <a:rPr lang="en-CA" sz="3600" b="1"/>
            </a:br>
            <a:r>
              <a:rPr lang="en-CA" sz="3600"/>
              <a:t>#</a:t>
            </a:r>
            <a:r>
              <a:rPr lang="en-US" sz="3600"/>
              <a:t>292 We Cannot Measure How You Heal vs 1,2</a:t>
            </a:r>
            <a:endParaRPr lang="en-CA" sz="3600"/>
          </a:p>
        </p:txBody>
      </p:sp>
      <p:sp>
        <p:nvSpPr>
          <p:cNvPr id="5" name="Content Placeholder 4">
            <a:extLst>
              <a:ext uri="{FF2B5EF4-FFF2-40B4-BE49-F238E27FC236}">
                <a16:creationId xmlns:a16="http://schemas.microsoft.com/office/drawing/2014/main" id="{09C81A04-E522-A494-2878-4B538E004C95}"/>
              </a:ext>
            </a:extLst>
          </p:cNvPr>
          <p:cNvSpPr>
            <a:spLocks noGrp="1"/>
          </p:cNvSpPr>
          <p:nvPr>
            <p:ph idx="1"/>
          </p:nvPr>
        </p:nvSpPr>
        <p:spPr>
          <a:xfrm>
            <a:off x="1143000" y="2171700"/>
            <a:ext cx="9875520" cy="3924300"/>
          </a:xfrm>
        </p:spPr>
        <p:txBody>
          <a:bodyPr>
            <a:noAutofit/>
          </a:bodyPr>
          <a:lstStyle/>
          <a:p>
            <a:pPr marL="45720" indent="0">
              <a:lnSpc>
                <a:spcPct val="120000"/>
              </a:lnSpc>
              <a:spcBef>
                <a:spcPts val="0"/>
              </a:spcBef>
              <a:buNone/>
            </a:pPr>
            <a:r>
              <a:rPr lang="en-US" sz="3400" b="1"/>
              <a:t>1. We cannot measure how you heal </a:t>
            </a:r>
            <a:br>
              <a:rPr lang="en-US" sz="3400" b="1"/>
            </a:br>
            <a:r>
              <a:rPr lang="en-US" sz="3400" b="1"/>
              <a:t>or answer every sufferer's prayer, </a:t>
            </a:r>
            <a:br>
              <a:rPr lang="en-US" sz="3400" b="1"/>
            </a:br>
            <a:r>
              <a:rPr lang="en-US" sz="3400" b="1"/>
              <a:t>yet we believe your grace responds </a:t>
            </a:r>
            <a:br>
              <a:rPr lang="en-US" sz="3400" b="1"/>
            </a:br>
            <a:r>
              <a:rPr lang="en-US" sz="3400" b="1"/>
              <a:t>where faith and doubt unite to care. </a:t>
            </a:r>
            <a:br>
              <a:rPr lang="en-US" sz="3400" b="1"/>
            </a:br>
            <a:endParaRPr lang="en-CA" sz="3400" b="1"/>
          </a:p>
        </p:txBody>
      </p:sp>
    </p:spTree>
    <p:extLst>
      <p:ext uri="{BB962C8B-B14F-4D97-AF65-F5344CB8AC3E}">
        <p14:creationId xmlns:p14="http://schemas.microsoft.com/office/powerpoint/2010/main" val="3506385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4B54F-5525-3EC8-A399-37C69BEA70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7FC5E4-3F28-50E1-DC97-28A3C7E962AD}"/>
              </a:ext>
            </a:extLst>
          </p:cNvPr>
          <p:cNvSpPr>
            <a:spLocks noGrp="1"/>
          </p:cNvSpPr>
          <p:nvPr>
            <p:ph type="title"/>
          </p:nvPr>
        </p:nvSpPr>
        <p:spPr>
          <a:solidFill>
            <a:schemeClr val="accent4">
              <a:lumMod val="20000"/>
              <a:lumOff val="80000"/>
            </a:schemeClr>
          </a:solidFill>
        </p:spPr>
        <p:txBody>
          <a:bodyPr>
            <a:normAutofit/>
          </a:bodyPr>
          <a:lstStyle/>
          <a:p>
            <a:r>
              <a:rPr lang="en-CA" sz="4000"/>
              <a:t>Gradual Hymn: </a:t>
            </a:r>
            <a:br>
              <a:rPr lang="en-CA" sz="3600" b="1"/>
            </a:br>
            <a:r>
              <a:rPr lang="en-CA" sz="3600"/>
              <a:t>#</a:t>
            </a:r>
            <a:r>
              <a:rPr lang="en-US" sz="3600"/>
              <a:t>292 We Cannot Measure How You Heal vs 1,2</a:t>
            </a:r>
            <a:endParaRPr lang="en-CA" sz="3600"/>
          </a:p>
        </p:txBody>
      </p:sp>
      <p:sp>
        <p:nvSpPr>
          <p:cNvPr id="5" name="Content Placeholder 4">
            <a:extLst>
              <a:ext uri="{FF2B5EF4-FFF2-40B4-BE49-F238E27FC236}">
                <a16:creationId xmlns:a16="http://schemas.microsoft.com/office/drawing/2014/main" id="{1E571F31-3440-9C5C-0DFA-2D79461574A2}"/>
              </a:ext>
            </a:extLst>
          </p:cNvPr>
          <p:cNvSpPr>
            <a:spLocks noGrp="1"/>
          </p:cNvSpPr>
          <p:nvPr>
            <p:ph idx="1"/>
          </p:nvPr>
        </p:nvSpPr>
        <p:spPr>
          <a:xfrm>
            <a:off x="1143000" y="2171700"/>
            <a:ext cx="9875520" cy="3924300"/>
          </a:xfrm>
        </p:spPr>
        <p:txBody>
          <a:bodyPr>
            <a:noAutofit/>
          </a:bodyPr>
          <a:lstStyle/>
          <a:p>
            <a:pPr marL="45720" indent="0">
              <a:lnSpc>
                <a:spcPct val="120000"/>
              </a:lnSpc>
              <a:spcBef>
                <a:spcPts val="0"/>
              </a:spcBef>
              <a:buNone/>
            </a:pPr>
            <a:r>
              <a:rPr lang="en-US" sz="3400" b="1"/>
              <a:t>Your hands, though bloodied on the cross, </a:t>
            </a:r>
            <a:br>
              <a:rPr lang="en-US" sz="3400" b="1"/>
            </a:br>
            <a:r>
              <a:rPr lang="en-US" sz="3400" b="1"/>
              <a:t>survive to hold and heal and warn, </a:t>
            </a:r>
            <a:br>
              <a:rPr lang="en-US" sz="3400" b="1"/>
            </a:br>
            <a:r>
              <a:rPr lang="en-US" sz="3400" b="1"/>
              <a:t>to carry all through death to life </a:t>
            </a:r>
            <a:br>
              <a:rPr lang="en-US" sz="3400" b="1"/>
            </a:br>
            <a:r>
              <a:rPr lang="en-US" sz="3400" b="1"/>
              <a:t>and cradle children yet unborn. </a:t>
            </a:r>
            <a:br>
              <a:rPr lang="en-US" sz="3400" b="1"/>
            </a:br>
            <a:endParaRPr lang="en-CA" sz="3400" b="1"/>
          </a:p>
        </p:txBody>
      </p:sp>
    </p:spTree>
    <p:extLst>
      <p:ext uri="{BB962C8B-B14F-4D97-AF65-F5344CB8AC3E}">
        <p14:creationId xmlns:p14="http://schemas.microsoft.com/office/powerpoint/2010/main" val="3186398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6A405-AE6B-0C41-8613-3EFE1734CA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B9B9E0-5957-D504-957E-577C9EB201F8}"/>
              </a:ext>
            </a:extLst>
          </p:cNvPr>
          <p:cNvSpPr>
            <a:spLocks noGrp="1"/>
          </p:cNvSpPr>
          <p:nvPr>
            <p:ph type="title"/>
          </p:nvPr>
        </p:nvSpPr>
        <p:spPr>
          <a:solidFill>
            <a:schemeClr val="accent4">
              <a:lumMod val="20000"/>
              <a:lumOff val="80000"/>
            </a:schemeClr>
          </a:solidFill>
        </p:spPr>
        <p:txBody>
          <a:bodyPr>
            <a:normAutofit/>
          </a:bodyPr>
          <a:lstStyle/>
          <a:p>
            <a:r>
              <a:rPr lang="en-CA" sz="4000"/>
              <a:t>Gradual Hymn: </a:t>
            </a:r>
            <a:br>
              <a:rPr lang="en-CA" sz="3600" b="1"/>
            </a:br>
            <a:r>
              <a:rPr lang="en-CA" sz="3600"/>
              <a:t>#</a:t>
            </a:r>
            <a:r>
              <a:rPr lang="en-US" sz="3600"/>
              <a:t>292 We Cannot Measure How You Heal vs 1,2</a:t>
            </a:r>
            <a:endParaRPr lang="en-CA" sz="3600"/>
          </a:p>
        </p:txBody>
      </p:sp>
      <p:sp>
        <p:nvSpPr>
          <p:cNvPr id="5" name="Content Placeholder 4">
            <a:extLst>
              <a:ext uri="{FF2B5EF4-FFF2-40B4-BE49-F238E27FC236}">
                <a16:creationId xmlns:a16="http://schemas.microsoft.com/office/drawing/2014/main" id="{097931E2-235D-244C-AE25-9EF0345986D3}"/>
              </a:ext>
            </a:extLst>
          </p:cNvPr>
          <p:cNvSpPr>
            <a:spLocks noGrp="1"/>
          </p:cNvSpPr>
          <p:nvPr>
            <p:ph idx="1"/>
          </p:nvPr>
        </p:nvSpPr>
        <p:spPr>
          <a:xfrm>
            <a:off x="1143000" y="2171700"/>
            <a:ext cx="9875520" cy="3924300"/>
          </a:xfrm>
        </p:spPr>
        <p:txBody>
          <a:bodyPr>
            <a:noAutofit/>
          </a:bodyPr>
          <a:lstStyle/>
          <a:p>
            <a:pPr marL="45720" indent="0">
              <a:lnSpc>
                <a:spcPct val="120000"/>
              </a:lnSpc>
              <a:spcBef>
                <a:spcPts val="0"/>
              </a:spcBef>
              <a:buNone/>
            </a:pPr>
            <a:r>
              <a:rPr lang="en-US" sz="3400" b="1"/>
              <a:t>2. The pain that will not go away, </a:t>
            </a:r>
            <a:br>
              <a:rPr lang="en-US" sz="3400" b="1"/>
            </a:br>
            <a:r>
              <a:rPr lang="en-US" sz="3400" b="1"/>
              <a:t>the guilt that clings from things long past, </a:t>
            </a:r>
            <a:br>
              <a:rPr lang="en-US" sz="3400" b="1"/>
            </a:br>
            <a:r>
              <a:rPr lang="en-US" sz="3400" b="1"/>
              <a:t>the fear of what the future holds, </a:t>
            </a:r>
            <a:br>
              <a:rPr lang="en-US" sz="3400" b="1"/>
            </a:br>
            <a:r>
              <a:rPr lang="en-US" sz="3400" b="1"/>
              <a:t>are present as if meant to last. </a:t>
            </a:r>
            <a:br>
              <a:rPr lang="en-US" sz="3400" b="1"/>
            </a:br>
            <a:endParaRPr lang="en-US" sz="3400" b="1"/>
          </a:p>
        </p:txBody>
      </p:sp>
    </p:spTree>
    <p:extLst>
      <p:ext uri="{BB962C8B-B14F-4D97-AF65-F5344CB8AC3E}">
        <p14:creationId xmlns:p14="http://schemas.microsoft.com/office/powerpoint/2010/main" val="4151851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FE568-6CF6-A151-6888-40221D693C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936C81-8A1A-417A-30C4-1A15A2846E4D}"/>
              </a:ext>
            </a:extLst>
          </p:cNvPr>
          <p:cNvSpPr>
            <a:spLocks noGrp="1"/>
          </p:cNvSpPr>
          <p:nvPr>
            <p:ph type="title"/>
          </p:nvPr>
        </p:nvSpPr>
        <p:spPr>
          <a:solidFill>
            <a:schemeClr val="accent4">
              <a:lumMod val="20000"/>
              <a:lumOff val="80000"/>
            </a:schemeClr>
          </a:solidFill>
        </p:spPr>
        <p:txBody>
          <a:bodyPr>
            <a:normAutofit/>
          </a:bodyPr>
          <a:lstStyle/>
          <a:p>
            <a:r>
              <a:rPr lang="en-CA" sz="4000"/>
              <a:t>Gradual Hymn: </a:t>
            </a:r>
            <a:br>
              <a:rPr lang="en-CA" sz="3600" b="1"/>
            </a:br>
            <a:r>
              <a:rPr lang="en-CA" sz="3600"/>
              <a:t>#</a:t>
            </a:r>
            <a:r>
              <a:rPr lang="en-US" sz="3600"/>
              <a:t>292 We Cannot Measure How You Heal vs 1,2</a:t>
            </a:r>
            <a:endParaRPr lang="en-CA" sz="3600"/>
          </a:p>
        </p:txBody>
      </p:sp>
      <p:sp>
        <p:nvSpPr>
          <p:cNvPr id="5" name="Content Placeholder 4">
            <a:extLst>
              <a:ext uri="{FF2B5EF4-FFF2-40B4-BE49-F238E27FC236}">
                <a16:creationId xmlns:a16="http://schemas.microsoft.com/office/drawing/2014/main" id="{62473E5D-3AC6-E74E-926E-9547AAB6F7B0}"/>
              </a:ext>
            </a:extLst>
          </p:cNvPr>
          <p:cNvSpPr>
            <a:spLocks noGrp="1"/>
          </p:cNvSpPr>
          <p:nvPr>
            <p:ph idx="1"/>
          </p:nvPr>
        </p:nvSpPr>
        <p:spPr>
          <a:xfrm>
            <a:off x="1143000" y="2171700"/>
            <a:ext cx="9875520" cy="3924300"/>
          </a:xfrm>
        </p:spPr>
        <p:txBody>
          <a:bodyPr>
            <a:noAutofit/>
          </a:bodyPr>
          <a:lstStyle/>
          <a:p>
            <a:pPr marL="45720" indent="0">
              <a:lnSpc>
                <a:spcPct val="120000"/>
              </a:lnSpc>
              <a:spcBef>
                <a:spcPts val="0"/>
              </a:spcBef>
              <a:buNone/>
            </a:pPr>
            <a:r>
              <a:rPr lang="en-US" sz="3400" b="1"/>
              <a:t>But present too is love which tends </a:t>
            </a:r>
            <a:br>
              <a:rPr lang="en-US" sz="3400" b="1"/>
            </a:br>
            <a:r>
              <a:rPr lang="en-US" sz="3400" b="1"/>
              <a:t>the hurt we never hope to find, </a:t>
            </a:r>
            <a:br>
              <a:rPr lang="en-US" sz="3400" b="1"/>
            </a:br>
            <a:r>
              <a:rPr lang="en-US" sz="3400" b="1"/>
              <a:t>the private agonies inside, </a:t>
            </a:r>
            <a:br>
              <a:rPr lang="en-US" sz="3400" b="1"/>
            </a:br>
            <a:r>
              <a:rPr lang="en-US" sz="3400" b="1"/>
              <a:t>the memories that haunt the mind. </a:t>
            </a:r>
          </a:p>
        </p:txBody>
      </p:sp>
    </p:spTree>
    <p:extLst>
      <p:ext uri="{BB962C8B-B14F-4D97-AF65-F5344CB8AC3E}">
        <p14:creationId xmlns:p14="http://schemas.microsoft.com/office/powerpoint/2010/main" val="1808397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6EF38-A549-5116-55EC-68209E6711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2BC7C7-120E-5D8F-75AB-AEFEF425E9F9}"/>
              </a:ext>
            </a:extLst>
          </p:cNvPr>
          <p:cNvSpPr>
            <a:spLocks noGrp="1"/>
          </p:cNvSpPr>
          <p:nvPr>
            <p:ph type="title"/>
          </p:nvPr>
        </p:nvSpPr>
        <p:spPr>
          <a:solidFill>
            <a:schemeClr val="accent4">
              <a:lumMod val="20000"/>
              <a:lumOff val="80000"/>
            </a:schemeClr>
          </a:solidFill>
        </p:spPr>
        <p:txBody>
          <a:bodyPr>
            <a:normAutofit/>
          </a:bodyPr>
          <a:lstStyle/>
          <a:p>
            <a:r>
              <a:rPr lang="en-CA" sz="4000"/>
              <a:t>Opening Hymn </a:t>
            </a:r>
            <a:br>
              <a:rPr lang="en-CA" sz="4000"/>
            </a:br>
            <a:r>
              <a:rPr lang="en-US" sz="4000"/>
              <a:t>Let Us Build a House</a:t>
            </a:r>
            <a:endParaRPr lang="en-CA" sz="4000"/>
          </a:p>
        </p:txBody>
      </p:sp>
      <p:sp>
        <p:nvSpPr>
          <p:cNvPr id="3" name="Content Placeholder 2">
            <a:extLst>
              <a:ext uri="{FF2B5EF4-FFF2-40B4-BE49-F238E27FC236}">
                <a16:creationId xmlns:a16="http://schemas.microsoft.com/office/drawing/2014/main" id="{AE31AEC8-5961-88F9-0D62-99AF6E2F10AA}"/>
              </a:ext>
            </a:extLst>
          </p:cNvPr>
          <p:cNvSpPr>
            <a:spLocks noGrp="1"/>
          </p:cNvSpPr>
          <p:nvPr>
            <p:ph idx="1"/>
          </p:nvPr>
        </p:nvSpPr>
        <p:spPr>
          <a:xfrm>
            <a:off x="1142998" y="2057400"/>
            <a:ext cx="9875521" cy="4038600"/>
          </a:xfrm>
        </p:spPr>
        <p:txBody>
          <a:bodyPr vert="horz" lIns="91440" tIns="45720" rIns="91440" bIns="45720" rtlCol="0" anchor="t">
            <a:noAutofit/>
          </a:bodyPr>
          <a:lstStyle/>
          <a:p>
            <a:pPr marL="45720" indent="0">
              <a:lnSpc>
                <a:spcPct val="120000"/>
              </a:lnSpc>
              <a:spcBef>
                <a:spcPts val="0"/>
              </a:spcBef>
              <a:buNone/>
            </a:pPr>
            <a:endParaRPr lang="en-US" sz="3400" b="1"/>
          </a:p>
          <a:p>
            <a:pPr marL="45720" indent="0">
              <a:lnSpc>
                <a:spcPct val="120000"/>
              </a:lnSpc>
              <a:spcBef>
                <a:spcPts val="0"/>
              </a:spcBef>
              <a:buNone/>
            </a:pPr>
            <a:r>
              <a:rPr lang="en-US" sz="3400" b="1"/>
              <a:t>Here the love of Christ shall end divisions:</a:t>
            </a:r>
          </a:p>
          <a:p>
            <a:pPr marL="45720" indent="0">
              <a:lnSpc>
                <a:spcPct val="120000"/>
              </a:lnSpc>
              <a:spcBef>
                <a:spcPts val="0"/>
              </a:spcBef>
              <a:buNone/>
            </a:pPr>
            <a:r>
              <a:rPr lang="en-US" sz="3400" b="1"/>
              <a:t>All are welcome, all are welcome, </a:t>
            </a:r>
            <a:br>
              <a:rPr lang="en-US" sz="3400" b="1"/>
            </a:br>
            <a:r>
              <a:rPr lang="en-US" sz="3400" b="1"/>
              <a:t>all are welcome in this place.</a:t>
            </a:r>
          </a:p>
          <a:p>
            <a:pPr marL="45720" indent="0">
              <a:lnSpc>
                <a:spcPct val="120000"/>
              </a:lnSpc>
              <a:spcBef>
                <a:spcPts val="0"/>
              </a:spcBef>
              <a:buNone/>
            </a:pPr>
            <a:endParaRPr lang="en-US" sz="3400" b="1"/>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1051677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2B573-7BD9-1D61-2E67-D6BA31E3B6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A0CBB-035C-2126-CC2D-4206E40E13D9}"/>
              </a:ext>
            </a:extLst>
          </p:cNvPr>
          <p:cNvSpPr>
            <a:spLocks noGrp="1"/>
          </p:cNvSpPr>
          <p:nvPr>
            <p:ph type="title"/>
          </p:nvPr>
        </p:nvSpPr>
        <p:spPr>
          <a:xfrm>
            <a:off x="1143000" y="609600"/>
            <a:ext cx="9875520" cy="697992"/>
          </a:xfrm>
          <a:solidFill>
            <a:schemeClr val="accent4">
              <a:lumMod val="20000"/>
              <a:lumOff val="80000"/>
            </a:schemeClr>
          </a:solidFill>
        </p:spPr>
        <p:txBody>
          <a:bodyPr>
            <a:normAutofit/>
          </a:bodyPr>
          <a:lstStyle/>
          <a:p>
            <a:r>
              <a:rPr lang="en-CA" sz="4000"/>
              <a:t>Gospel Response</a:t>
            </a:r>
            <a:endParaRPr lang="en-CA" sz="3600"/>
          </a:p>
        </p:txBody>
      </p:sp>
      <p:sp>
        <p:nvSpPr>
          <p:cNvPr id="5" name="Content Placeholder 4">
            <a:extLst>
              <a:ext uri="{FF2B5EF4-FFF2-40B4-BE49-F238E27FC236}">
                <a16:creationId xmlns:a16="http://schemas.microsoft.com/office/drawing/2014/main" id="{95AA7E40-D495-77F4-F092-AF3425A2BF70}"/>
              </a:ext>
            </a:extLst>
          </p:cNvPr>
          <p:cNvSpPr>
            <a:spLocks noGrp="1"/>
          </p:cNvSpPr>
          <p:nvPr>
            <p:ph idx="1"/>
          </p:nvPr>
        </p:nvSpPr>
        <p:spPr>
          <a:xfrm>
            <a:off x="1143000" y="1888236"/>
            <a:ext cx="9875520" cy="3924300"/>
          </a:xfrm>
        </p:spPr>
        <p:txBody>
          <a:bodyPr vert="horz" lIns="91440" tIns="45720" rIns="91440" bIns="45720" rtlCol="0" anchor="t">
            <a:normAutofit/>
          </a:bodyPr>
          <a:lstStyle/>
          <a:p>
            <a:pPr marL="45720" indent="0">
              <a:lnSpc>
                <a:spcPct val="120000"/>
              </a:lnSpc>
              <a:spcBef>
                <a:spcPts val="0"/>
              </a:spcBef>
              <a:buNone/>
            </a:pPr>
            <a:r>
              <a:rPr lang="en-US" sz="3200">
                <a:solidFill>
                  <a:srgbClr val="FF0000"/>
                </a:solidFill>
              </a:rPr>
              <a:t>Celebrant</a:t>
            </a:r>
            <a:r>
              <a:rPr lang="en-US" sz="3200"/>
              <a:t>		The Lord be with you.</a:t>
            </a:r>
          </a:p>
          <a:p>
            <a:pPr marL="45720" indent="0">
              <a:lnSpc>
                <a:spcPct val="120000"/>
              </a:lnSpc>
              <a:spcBef>
                <a:spcPts val="0"/>
              </a:spcBef>
              <a:buNone/>
            </a:pPr>
            <a:r>
              <a:rPr lang="en-US" sz="3400">
                <a:solidFill>
                  <a:srgbClr val="FF0000"/>
                </a:solidFill>
              </a:rPr>
              <a:t>People </a:t>
            </a:r>
            <a:r>
              <a:rPr lang="en-US" sz="3400" b="1"/>
              <a:t>		And also with you.</a:t>
            </a:r>
          </a:p>
          <a:p>
            <a:pPr marL="45720" indent="0">
              <a:lnSpc>
                <a:spcPct val="120000"/>
              </a:lnSpc>
              <a:spcBef>
                <a:spcPts val="0"/>
              </a:spcBef>
              <a:buNone/>
            </a:pPr>
            <a:r>
              <a:rPr lang="en-US" sz="3200">
                <a:solidFill>
                  <a:srgbClr val="FF0000"/>
                </a:solidFill>
              </a:rPr>
              <a:t>Celebrant</a:t>
            </a:r>
            <a:r>
              <a:rPr lang="en-US" sz="3200"/>
              <a:t>		The Holy Gospel of our Lord Jesus Christ</a:t>
            </a:r>
          </a:p>
          <a:p>
            <a:pPr marL="45720" indent="0">
              <a:lnSpc>
                <a:spcPct val="120000"/>
              </a:lnSpc>
              <a:spcBef>
                <a:spcPts val="0"/>
              </a:spcBef>
              <a:buNone/>
            </a:pPr>
            <a:r>
              <a:rPr lang="en-US" sz="3200"/>
              <a:t>			according to Matthew</a:t>
            </a:r>
          </a:p>
          <a:p>
            <a:pPr marL="45720" indent="0">
              <a:lnSpc>
                <a:spcPct val="120000"/>
              </a:lnSpc>
              <a:spcBef>
                <a:spcPts val="0"/>
              </a:spcBef>
              <a:buNone/>
            </a:pPr>
            <a:r>
              <a:rPr lang="en-US" sz="3400">
                <a:solidFill>
                  <a:srgbClr val="FF0000"/>
                </a:solidFill>
              </a:rPr>
              <a:t>People </a:t>
            </a:r>
            <a:r>
              <a:rPr lang="en-US" sz="3400" b="1"/>
              <a:t>		Glory to you, Lord Jesus Christ.</a:t>
            </a:r>
            <a:endParaRPr lang="en-CA" sz="3400" b="1"/>
          </a:p>
        </p:txBody>
      </p:sp>
    </p:spTree>
    <p:extLst>
      <p:ext uri="{BB962C8B-B14F-4D97-AF65-F5344CB8AC3E}">
        <p14:creationId xmlns:p14="http://schemas.microsoft.com/office/powerpoint/2010/main" val="2830669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57" name="Rectangle 56">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58" name="Straight Connector 57">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8677094E-F0FE-4EC2-9511-5A411A2E1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useBgFill="1">
        <p:nvSpPr>
          <p:cNvPr id="60" name="Rectangle 59">
            <a:extLst>
              <a:ext uri="{FF2B5EF4-FFF2-40B4-BE49-F238E27FC236}">
                <a16:creationId xmlns:a16="http://schemas.microsoft.com/office/drawing/2014/main" id="{E0E1ADA3-256B-436F-BB84-15BF272B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378" y="246887"/>
            <a:ext cx="5861321"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61" name="Straight Connector 60">
            <a:extLst>
              <a:ext uri="{FF2B5EF4-FFF2-40B4-BE49-F238E27FC236}">
                <a16:creationId xmlns:a16="http://schemas.microsoft.com/office/drawing/2014/main" id="{7DDC7D3D-A4F6-4638-B02B-2DBB6C11F5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36924" y="4220801"/>
            <a:ext cx="4215939"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5C091E65-5627-4CC0-82AA-74A3C89D7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6736924" y="857675"/>
            <a:ext cx="4566230" cy="3437782"/>
          </a:xfrm>
        </p:spPr>
        <p:txBody>
          <a:bodyPr vert="horz" lIns="91440" tIns="45720" rIns="91440" bIns="45720" rtlCol="0" anchor="b">
            <a:normAutofit/>
          </a:bodyPr>
          <a:lstStyle/>
          <a:p>
            <a:r>
              <a:rPr lang="en-US" sz="5000" b="1">
                <a:solidFill>
                  <a:srgbClr val="FFFFFF"/>
                </a:solidFill>
              </a:rPr>
              <a:t>Gospel </a:t>
            </a:r>
            <a:br>
              <a:rPr lang="en-US" sz="5000" b="1">
                <a:solidFill>
                  <a:srgbClr val="FFFFFF"/>
                </a:solidFill>
              </a:rPr>
            </a:br>
            <a:r>
              <a:rPr lang="en-US" sz="5000" b="1">
                <a:solidFill>
                  <a:srgbClr val="FFFFFF"/>
                </a:solidFill>
              </a:rPr>
              <a:t>– </a:t>
            </a:r>
            <a:br>
              <a:rPr lang="en-US" sz="5000" b="1">
                <a:solidFill>
                  <a:srgbClr val="FFFFFF"/>
                </a:solidFill>
              </a:rPr>
            </a:br>
            <a:br>
              <a:rPr lang="en-US" sz="5000" b="1">
                <a:solidFill>
                  <a:srgbClr val="FFFFFF"/>
                </a:solidFill>
              </a:rPr>
            </a:br>
            <a:r>
              <a:rPr lang="en-US" sz="5000" b="1">
                <a:solidFill>
                  <a:srgbClr val="FFFFFF"/>
                </a:solidFill>
              </a:rPr>
              <a:t>Matthew</a:t>
            </a:r>
            <a:br>
              <a:rPr lang="en-US" sz="5000" b="1">
                <a:solidFill>
                  <a:srgbClr val="FFFFFF"/>
                </a:solidFill>
              </a:rPr>
            </a:br>
            <a:r>
              <a:rPr lang="en-US" sz="5000" b="1">
                <a:solidFill>
                  <a:srgbClr val="FFFFFF"/>
                </a:solidFill>
              </a:rPr>
              <a:t>15:21-28</a:t>
            </a:r>
          </a:p>
        </p:txBody>
      </p:sp>
      <p:pic>
        <p:nvPicPr>
          <p:cNvPr id="3" name="Picture 2">
            <a:extLst>
              <a:ext uri="{FF2B5EF4-FFF2-40B4-BE49-F238E27FC236}">
                <a16:creationId xmlns:a16="http://schemas.microsoft.com/office/drawing/2014/main" id="{502A3B03-CF55-8833-CD87-757CC4C5C80A}"/>
              </a:ext>
            </a:extLst>
          </p:cNvPr>
          <p:cNvPicPr>
            <a:picLocks noChangeAspect="1"/>
          </p:cNvPicPr>
          <p:nvPr/>
        </p:nvPicPr>
        <p:blipFill>
          <a:blip r:embed="rId2"/>
          <a:srcRect t="17749" r="1" b="1"/>
          <a:stretch>
            <a:fillRect/>
          </a:stretch>
        </p:blipFill>
        <p:spPr>
          <a:xfrm>
            <a:off x="872064" y="857675"/>
            <a:ext cx="4593715" cy="5140669"/>
          </a:xfrm>
          <a:prstGeom prst="rect">
            <a:avLst/>
          </a:prstGeom>
        </p:spPr>
      </p:pic>
      <p:sp>
        <p:nvSpPr>
          <p:cNvPr id="4" name="TextBox 3">
            <a:extLst>
              <a:ext uri="{FF2B5EF4-FFF2-40B4-BE49-F238E27FC236}">
                <a16:creationId xmlns:a16="http://schemas.microsoft.com/office/drawing/2014/main" id="{E20423DD-5A72-C370-A9CD-0E35268A42D2}"/>
              </a:ext>
            </a:extLst>
          </p:cNvPr>
          <p:cNvSpPr txBox="1"/>
          <p:nvPr/>
        </p:nvSpPr>
        <p:spPr>
          <a:xfrm>
            <a:off x="6479802" y="5667460"/>
            <a:ext cx="506732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bg1"/>
                </a:solidFill>
              </a:rPr>
              <a:t>The Canaanite Woman asks for healing for her daughter, Juan de Flandes ca. 1500</a:t>
            </a:r>
          </a:p>
        </p:txBody>
      </p:sp>
    </p:spTree>
    <p:extLst>
      <p:ext uri="{BB962C8B-B14F-4D97-AF65-F5344CB8AC3E}">
        <p14:creationId xmlns:p14="http://schemas.microsoft.com/office/powerpoint/2010/main" val="346970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EAE1A-A43F-3A87-B7DF-262EEA4B25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F024A-3C0D-FA5B-DBDB-84D5EA345A0C}"/>
              </a:ext>
            </a:extLst>
          </p:cNvPr>
          <p:cNvSpPr>
            <a:spLocks noGrp="1"/>
          </p:cNvSpPr>
          <p:nvPr>
            <p:ph type="title"/>
          </p:nvPr>
        </p:nvSpPr>
        <p:spPr>
          <a:xfrm>
            <a:off x="1143000" y="609600"/>
            <a:ext cx="9875520" cy="908304"/>
          </a:xfrm>
          <a:solidFill>
            <a:schemeClr val="accent4">
              <a:lumMod val="20000"/>
              <a:lumOff val="80000"/>
            </a:schemeClr>
          </a:solidFill>
        </p:spPr>
        <p:txBody>
          <a:bodyPr>
            <a:normAutofit/>
          </a:bodyPr>
          <a:lstStyle/>
          <a:p>
            <a:r>
              <a:rPr lang="en-CA" sz="4000"/>
              <a:t>Gospel Response</a:t>
            </a:r>
            <a:endParaRPr lang="en-CA" sz="3600"/>
          </a:p>
        </p:txBody>
      </p:sp>
      <p:sp>
        <p:nvSpPr>
          <p:cNvPr id="5" name="Content Placeholder 4">
            <a:extLst>
              <a:ext uri="{FF2B5EF4-FFF2-40B4-BE49-F238E27FC236}">
                <a16:creationId xmlns:a16="http://schemas.microsoft.com/office/drawing/2014/main" id="{B77C4630-39B2-B225-8506-EEEA600A5414}"/>
              </a:ext>
            </a:extLst>
          </p:cNvPr>
          <p:cNvSpPr>
            <a:spLocks noGrp="1"/>
          </p:cNvSpPr>
          <p:nvPr>
            <p:ph idx="1"/>
          </p:nvPr>
        </p:nvSpPr>
        <p:spPr>
          <a:xfrm>
            <a:off x="1143000" y="3014472"/>
            <a:ext cx="9875520" cy="2199132"/>
          </a:xfrm>
        </p:spPr>
        <p:txBody>
          <a:bodyPr>
            <a:normAutofit/>
          </a:bodyPr>
          <a:lstStyle/>
          <a:p>
            <a:pPr marL="45720" indent="0">
              <a:lnSpc>
                <a:spcPct val="120000"/>
              </a:lnSpc>
              <a:spcBef>
                <a:spcPts val="0"/>
              </a:spcBef>
              <a:buNone/>
            </a:pPr>
            <a:r>
              <a:rPr lang="en-US" sz="3200">
                <a:solidFill>
                  <a:srgbClr val="FF0000"/>
                </a:solidFill>
              </a:rPr>
              <a:t>Celebrant</a:t>
            </a:r>
            <a:r>
              <a:rPr lang="en-US" sz="3200"/>
              <a:t>		The Gospel of Christ.</a:t>
            </a:r>
          </a:p>
          <a:p>
            <a:pPr marL="45720" indent="0">
              <a:lnSpc>
                <a:spcPct val="120000"/>
              </a:lnSpc>
              <a:spcBef>
                <a:spcPts val="0"/>
              </a:spcBef>
              <a:buNone/>
            </a:pPr>
            <a:r>
              <a:rPr lang="en-US" sz="3400">
                <a:solidFill>
                  <a:srgbClr val="FF0000"/>
                </a:solidFill>
              </a:rPr>
              <a:t>People</a:t>
            </a:r>
            <a:r>
              <a:rPr lang="en-US" sz="3400" b="1"/>
              <a:t> 		Praise to you, Lord Jesus Christ.</a:t>
            </a:r>
            <a:endParaRPr lang="en-CA" sz="3400" b="1"/>
          </a:p>
        </p:txBody>
      </p:sp>
    </p:spTree>
    <p:extLst>
      <p:ext uri="{BB962C8B-B14F-4D97-AF65-F5344CB8AC3E}">
        <p14:creationId xmlns:p14="http://schemas.microsoft.com/office/powerpoint/2010/main" val="3788866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B04C7-BFC0-F9B0-035F-3AFED9C8C1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924E2E-853F-64E1-9942-E24CDA088A30}"/>
              </a:ext>
            </a:extLst>
          </p:cNvPr>
          <p:cNvSpPr>
            <a:spLocks noGrp="1"/>
          </p:cNvSpPr>
          <p:nvPr>
            <p:ph type="title"/>
          </p:nvPr>
        </p:nvSpPr>
        <p:spPr>
          <a:solidFill>
            <a:schemeClr val="accent4">
              <a:lumMod val="20000"/>
              <a:lumOff val="80000"/>
            </a:schemeClr>
          </a:solidFill>
        </p:spPr>
        <p:txBody>
          <a:bodyPr>
            <a:normAutofit/>
          </a:bodyPr>
          <a:lstStyle/>
          <a:p>
            <a:r>
              <a:rPr lang="en-CA" sz="4000"/>
              <a:t>Gradual Hymn: </a:t>
            </a:r>
            <a:br>
              <a:rPr lang="en-CA" sz="3600" b="1"/>
            </a:br>
            <a:r>
              <a:rPr lang="en-CA" sz="3600"/>
              <a:t>#</a:t>
            </a:r>
            <a:r>
              <a:rPr lang="en-US" sz="3600"/>
              <a:t>292 We Cannot Measure How You Heal v. 3</a:t>
            </a:r>
            <a:endParaRPr lang="en-CA" sz="3600"/>
          </a:p>
        </p:txBody>
      </p:sp>
      <p:sp>
        <p:nvSpPr>
          <p:cNvPr id="5" name="Content Placeholder 4">
            <a:extLst>
              <a:ext uri="{FF2B5EF4-FFF2-40B4-BE49-F238E27FC236}">
                <a16:creationId xmlns:a16="http://schemas.microsoft.com/office/drawing/2014/main" id="{EFD038BF-1208-024B-4D48-94CE31388D85}"/>
              </a:ext>
            </a:extLst>
          </p:cNvPr>
          <p:cNvSpPr>
            <a:spLocks noGrp="1"/>
          </p:cNvSpPr>
          <p:nvPr>
            <p:ph idx="1"/>
          </p:nvPr>
        </p:nvSpPr>
        <p:spPr>
          <a:xfrm>
            <a:off x="1143000" y="2171700"/>
            <a:ext cx="9875520" cy="3924300"/>
          </a:xfrm>
        </p:spPr>
        <p:txBody>
          <a:bodyPr>
            <a:noAutofit/>
          </a:bodyPr>
          <a:lstStyle/>
          <a:p>
            <a:pPr marL="45720" indent="0">
              <a:lnSpc>
                <a:spcPct val="120000"/>
              </a:lnSpc>
              <a:spcBef>
                <a:spcPts val="0"/>
              </a:spcBef>
              <a:buNone/>
            </a:pPr>
            <a:r>
              <a:rPr lang="en-US" sz="3400" b="1"/>
              <a:t>3. So some have come who need your help </a:t>
            </a:r>
            <a:br>
              <a:rPr lang="en-US" sz="3400" b="1"/>
            </a:br>
            <a:r>
              <a:rPr lang="en-US" sz="3400" b="1"/>
              <a:t>and some have come to make amends, </a:t>
            </a:r>
            <a:br>
              <a:rPr lang="en-US" sz="3400" b="1"/>
            </a:br>
            <a:r>
              <a:rPr lang="en-US" sz="3400" b="1"/>
              <a:t>as hands which shaped and saved the world </a:t>
            </a:r>
            <a:br>
              <a:rPr lang="en-US" sz="3400" b="1"/>
            </a:br>
            <a:r>
              <a:rPr lang="en-US" sz="3400" b="1"/>
              <a:t>are present in the touch of friends. </a:t>
            </a:r>
            <a:br>
              <a:rPr lang="en-US" sz="3400" b="1"/>
            </a:br>
            <a:endParaRPr lang="en-CA" sz="3400" b="1"/>
          </a:p>
        </p:txBody>
      </p:sp>
    </p:spTree>
    <p:extLst>
      <p:ext uri="{BB962C8B-B14F-4D97-AF65-F5344CB8AC3E}">
        <p14:creationId xmlns:p14="http://schemas.microsoft.com/office/powerpoint/2010/main" val="20205881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47498-3D1F-3F74-B856-69D19C412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EC572C-DA86-B660-7F02-5C4E17E00D91}"/>
              </a:ext>
            </a:extLst>
          </p:cNvPr>
          <p:cNvSpPr>
            <a:spLocks noGrp="1"/>
          </p:cNvSpPr>
          <p:nvPr>
            <p:ph type="title"/>
          </p:nvPr>
        </p:nvSpPr>
        <p:spPr>
          <a:solidFill>
            <a:schemeClr val="accent4">
              <a:lumMod val="20000"/>
              <a:lumOff val="80000"/>
            </a:schemeClr>
          </a:solidFill>
        </p:spPr>
        <p:txBody>
          <a:bodyPr>
            <a:normAutofit/>
          </a:bodyPr>
          <a:lstStyle/>
          <a:p>
            <a:r>
              <a:rPr lang="en-CA" sz="4000"/>
              <a:t>Gradual Hymn: </a:t>
            </a:r>
            <a:br>
              <a:rPr lang="en-CA" sz="3600" b="1"/>
            </a:br>
            <a:r>
              <a:rPr lang="en-CA" sz="3600"/>
              <a:t>#</a:t>
            </a:r>
            <a:r>
              <a:rPr lang="en-US" sz="3600"/>
              <a:t>292 We Cannot Measure How You Heal vs 1,2</a:t>
            </a:r>
            <a:endParaRPr lang="en-CA" sz="3600"/>
          </a:p>
        </p:txBody>
      </p:sp>
      <p:sp>
        <p:nvSpPr>
          <p:cNvPr id="5" name="Content Placeholder 4">
            <a:extLst>
              <a:ext uri="{FF2B5EF4-FFF2-40B4-BE49-F238E27FC236}">
                <a16:creationId xmlns:a16="http://schemas.microsoft.com/office/drawing/2014/main" id="{D0A89580-DB49-0D04-D8D8-C3FE6A36E73E}"/>
              </a:ext>
            </a:extLst>
          </p:cNvPr>
          <p:cNvSpPr>
            <a:spLocks noGrp="1"/>
          </p:cNvSpPr>
          <p:nvPr>
            <p:ph idx="1"/>
          </p:nvPr>
        </p:nvSpPr>
        <p:spPr>
          <a:xfrm>
            <a:off x="1143000" y="2171700"/>
            <a:ext cx="9875520" cy="3924300"/>
          </a:xfrm>
        </p:spPr>
        <p:txBody>
          <a:bodyPr>
            <a:noAutofit/>
          </a:bodyPr>
          <a:lstStyle/>
          <a:p>
            <a:pPr marL="45720" indent="0">
              <a:lnSpc>
                <a:spcPct val="120000"/>
              </a:lnSpc>
              <a:spcBef>
                <a:spcPts val="0"/>
              </a:spcBef>
              <a:buNone/>
            </a:pPr>
            <a:r>
              <a:rPr lang="en-US" sz="3400" b="1"/>
              <a:t>Lord, let your Spirit meet us here </a:t>
            </a:r>
            <a:br>
              <a:rPr lang="en-US" sz="3400" b="1"/>
            </a:br>
            <a:r>
              <a:rPr lang="en-US" sz="3400" b="1"/>
              <a:t>to mend the body, mind, and soul, </a:t>
            </a:r>
            <a:br>
              <a:rPr lang="en-US" sz="3400" b="1"/>
            </a:br>
            <a:r>
              <a:rPr lang="en-US" sz="3400" b="1"/>
              <a:t>to disentangle peace from pain </a:t>
            </a:r>
            <a:br>
              <a:rPr lang="en-US" sz="3400" b="1"/>
            </a:br>
            <a:r>
              <a:rPr lang="en-US" sz="3400" b="1"/>
              <a:t>and make your broken people whole.</a:t>
            </a:r>
            <a:endParaRPr lang="en-CA" sz="3400" b="1"/>
          </a:p>
        </p:txBody>
      </p:sp>
    </p:spTree>
    <p:extLst>
      <p:ext uri="{BB962C8B-B14F-4D97-AF65-F5344CB8AC3E}">
        <p14:creationId xmlns:p14="http://schemas.microsoft.com/office/powerpoint/2010/main" val="440514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47" name="Rectangle 46">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49" name="Straight Connector 48">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3FED537-3AF1-4C36-9904-77B6A54D27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09980" y="4208424"/>
            <a:ext cx="9966960" cy="1325880"/>
          </a:xfrm>
        </p:spPr>
        <p:txBody>
          <a:bodyPr vert="horz" lIns="91440" tIns="45720" rIns="91440" bIns="45720" rtlCol="0" anchor="b">
            <a:normAutofit/>
          </a:bodyPr>
          <a:lstStyle/>
          <a:p>
            <a:pPr algn="ctr">
              <a:lnSpc>
                <a:spcPct val="85000"/>
              </a:lnSpc>
            </a:pPr>
            <a:r>
              <a:rPr lang="en-US" sz="6600" b="1" i="1" cap="all">
                <a:solidFill>
                  <a:srgbClr val="FFFFFF"/>
                </a:solidFill>
              </a:rPr>
              <a:t>Homily</a:t>
            </a:r>
          </a:p>
        </p:txBody>
      </p:sp>
      <p:pic>
        <p:nvPicPr>
          <p:cNvPr id="3" name="Picture 2">
            <a:extLst>
              <a:ext uri="{FF2B5EF4-FFF2-40B4-BE49-F238E27FC236}">
                <a16:creationId xmlns:a16="http://schemas.microsoft.com/office/drawing/2014/main" id="{2D6688EA-72C8-8F5F-39A2-C211143D238F}"/>
              </a:ext>
            </a:extLst>
          </p:cNvPr>
          <p:cNvPicPr>
            <a:picLocks noChangeAspect="1"/>
          </p:cNvPicPr>
          <p:nvPr/>
        </p:nvPicPr>
        <p:blipFill>
          <a:blip r:embed="rId2"/>
          <a:srcRect t="25115" r="1" b="13333"/>
          <a:stretch>
            <a:fillRect/>
          </a:stretch>
        </p:blipFill>
        <p:spPr>
          <a:xfrm>
            <a:off x="243840" y="256540"/>
            <a:ext cx="11704320" cy="3764276"/>
          </a:xfrm>
          <a:prstGeom prst="rect">
            <a:avLst/>
          </a:prstGeom>
        </p:spPr>
      </p:pic>
    </p:spTree>
    <p:extLst>
      <p:ext uri="{BB962C8B-B14F-4D97-AF65-F5344CB8AC3E}">
        <p14:creationId xmlns:p14="http://schemas.microsoft.com/office/powerpoint/2010/main" val="292103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914399"/>
          </a:xfrm>
          <a:solidFill>
            <a:schemeClr val="accent4">
              <a:lumMod val="20000"/>
              <a:lumOff val="80000"/>
            </a:schemeClr>
          </a:solidFill>
        </p:spPr>
        <p:txBody>
          <a:bodyPr>
            <a:normAutofit/>
          </a:bodyPr>
          <a:lstStyle/>
          <a:p>
            <a:r>
              <a:rPr lang="en-CA"/>
              <a:t>The Apostles’ Creed</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760220"/>
            <a:ext cx="10241280" cy="4488180"/>
          </a:xfrm>
        </p:spPr>
        <p:txBody>
          <a:bodyPr>
            <a:normAutofit fontScale="92500"/>
          </a:bodyPr>
          <a:lstStyle/>
          <a:p>
            <a:pPr marL="45720" indent="0">
              <a:buNone/>
            </a:pPr>
            <a:r>
              <a:rPr lang="en-CA" sz="3200">
                <a:solidFill>
                  <a:srgbClr val="FF0000"/>
                </a:solidFill>
              </a:rPr>
              <a:t>Celebrant</a:t>
            </a:r>
            <a:r>
              <a:rPr lang="en-CA" sz="3200"/>
              <a:t>	 Let us confess the faith of our baptism as we say,</a:t>
            </a:r>
          </a:p>
          <a:p>
            <a:pPr marL="45720" indent="0">
              <a:lnSpc>
                <a:spcPct val="120000"/>
              </a:lnSpc>
              <a:buNone/>
            </a:pPr>
            <a:r>
              <a:rPr lang="en-CA" sz="3200">
                <a:solidFill>
                  <a:srgbClr val="FF0000"/>
                </a:solidFill>
              </a:rPr>
              <a:t>All</a:t>
            </a:r>
            <a:r>
              <a:rPr lang="en-CA" sz="3200"/>
              <a:t>	</a:t>
            </a:r>
            <a:r>
              <a:rPr lang="en-US" sz="3600" b="1"/>
              <a:t>I believe in God, the Father almighty, creator of heaven and earth. I believe in Jesus Christ, his only Son, our Lord. He was conceived by the power of the Holy Spirit and born of the Virgin Mary. He suffered under Pontius Pilate, was crucified, died, and was buried. He descended to the dead. On the third day he rose again. </a:t>
            </a:r>
            <a:endParaRPr lang="en-CA" sz="3500" b="1"/>
          </a:p>
        </p:txBody>
      </p:sp>
    </p:spTree>
    <p:extLst>
      <p:ext uri="{BB962C8B-B14F-4D97-AF65-F5344CB8AC3E}">
        <p14:creationId xmlns:p14="http://schemas.microsoft.com/office/powerpoint/2010/main" val="1147547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943897"/>
          </a:xfrm>
          <a:solidFill>
            <a:schemeClr val="accent4">
              <a:lumMod val="20000"/>
              <a:lumOff val="80000"/>
            </a:schemeClr>
          </a:solidFill>
        </p:spPr>
        <p:txBody>
          <a:bodyPr>
            <a:normAutofit/>
          </a:bodyPr>
          <a:lstStyle/>
          <a:p>
            <a:r>
              <a:rPr lang="en-CA"/>
              <a:t>The Apostles’ Creed</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819656"/>
            <a:ext cx="10159584" cy="4276344"/>
          </a:xfrm>
        </p:spPr>
        <p:txBody>
          <a:bodyPr>
            <a:normAutofit/>
          </a:bodyPr>
          <a:lstStyle/>
          <a:p>
            <a:pPr marL="45720" indent="0">
              <a:lnSpc>
                <a:spcPct val="120000"/>
              </a:lnSpc>
              <a:buNone/>
            </a:pPr>
            <a:r>
              <a:rPr lang="en-CA" sz="3400">
                <a:solidFill>
                  <a:srgbClr val="FF0000"/>
                </a:solidFill>
              </a:rPr>
              <a:t>All</a:t>
            </a:r>
            <a:r>
              <a:rPr lang="en-CA" sz="3400"/>
              <a:t>		</a:t>
            </a:r>
            <a:r>
              <a:rPr lang="en-US" sz="3400" b="1"/>
              <a:t> He ascended into heaven, and is seated at the right hand of the Father. He will come again to judge the living and the dead.</a:t>
            </a:r>
            <a:r>
              <a:rPr lang="en-US" sz="3400"/>
              <a:t> </a:t>
            </a:r>
            <a:r>
              <a:rPr lang="en-US" sz="3400" b="1"/>
              <a:t>I believe in the Holy Spirit, the holy catholic Church, the communion of saints, the forgiveness of sins, the resurrection of the body, and the life everlasting. Amen.</a:t>
            </a:r>
            <a:endParaRPr lang="en-CA" sz="3400" b="1"/>
          </a:p>
        </p:txBody>
      </p:sp>
    </p:spTree>
    <p:extLst>
      <p:ext uri="{BB962C8B-B14F-4D97-AF65-F5344CB8AC3E}">
        <p14:creationId xmlns:p14="http://schemas.microsoft.com/office/powerpoint/2010/main" val="1231913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982979"/>
          </a:xfrm>
          <a:solidFill>
            <a:schemeClr val="accent4">
              <a:lumMod val="20000"/>
              <a:lumOff val="80000"/>
            </a:schemeClr>
          </a:solidFill>
        </p:spPr>
        <p:txBody>
          <a:bodyPr>
            <a:normAutofit/>
          </a:bodyPr>
          <a:lstStyle/>
          <a:p>
            <a:r>
              <a:rPr lang="en-CA"/>
              <a:t>The Prayers of the People – Litany # 7</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864658"/>
            <a:ext cx="10313894" cy="3774141"/>
          </a:xfrm>
        </p:spPr>
        <p:txBody>
          <a:bodyPr>
            <a:noAutofit/>
          </a:bodyPr>
          <a:lstStyle/>
          <a:p>
            <a:pPr marL="45720" indent="0">
              <a:buNone/>
            </a:pPr>
            <a:r>
              <a:rPr lang="en-US" sz="3200"/>
              <a:t>(Let us pray in faith to God our Father, to his Son Jesus Christ, and to the Holy Spirit, saying, “Lord, hear and have mercy.”)</a:t>
            </a:r>
          </a:p>
          <a:p>
            <a:pPr marL="45720" indent="0">
              <a:buNone/>
            </a:pPr>
            <a:r>
              <a:rPr lang="en-US" sz="3200"/>
              <a:t>For the Church of the living God throughout the world, let us ask the riches of his grace.</a:t>
            </a:r>
          </a:p>
          <a:p>
            <a:pPr marL="45720" indent="0">
              <a:buNone/>
            </a:pPr>
            <a:r>
              <a:rPr lang="en-US" sz="3200" b="1"/>
              <a:t>Lord, hear and have mercy.</a:t>
            </a:r>
          </a:p>
          <a:p>
            <a:pPr marL="45720" indent="0">
              <a:buNone/>
            </a:pPr>
            <a:endParaRPr lang="en-US" sz="3200" b="1"/>
          </a:p>
        </p:txBody>
      </p:sp>
    </p:spTree>
    <p:extLst>
      <p:ext uri="{BB962C8B-B14F-4D97-AF65-F5344CB8AC3E}">
        <p14:creationId xmlns:p14="http://schemas.microsoft.com/office/powerpoint/2010/main" val="3466841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4C640-A0EB-C165-79F1-3A6FB6E35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79938D-EF27-E31F-AF3C-314A12C3339D}"/>
              </a:ext>
            </a:extLst>
          </p:cNvPr>
          <p:cNvSpPr>
            <a:spLocks noGrp="1"/>
          </p:cNvSpPr>
          <p:nvPr>
            <p:ph type="title"/>
          </p:nvPr>
        </p:nvSpPr>
        <p:spPr>
          <a:xfrm>
            <a:off x="1143000" y="609600"/>
            <a:ext cx="9875520" cy="982979"/>
          </a:xfrm>
          <a:solidFill>
            <a:schemeClr val="accent4">
              <a:lumMod val="20000"/>
              <a:lumOff val="80000"/>
            </a:schemeClr>
          </a:solidFill>
        </p:spPr>
        <p:txBody>
          <a:bodyPr>
            <a:normAutofit/>
          </a:bodyPr>
          <a:lstStyle/>
          <a:p>
            <a:r>
              <a:rPr lang="en-CA"/>
              <a:t>The Prayers of the People – Litany # 7</a:t>
            </a:r>
          </a:p>
        </p:txBody>
      </p:sp>
      <p:sp>
        <p:nvSpPr>
          <p:cNvPr id="3" name="Content Placeholder 2">
            <a:extLst>
              <a:ext uri="{FF2B5EF4-FFF2-40B4-BE49-F238E27FC236}">
                <a16:creationId xmlns:a16="http://schemas.microsoft.com/office/drawing/2014/main" id="{3395C905-1893-BA8D-76C6-A0C810B5FDDE}"/>
              </a:ext>
            </a:extLst>
          </p:cNvPr>
          <p:cNvSpPr>
            <a:spLocks noGrp="1"/>
          </p:cNvSpPr>
          <p:nvPr>
            <p:ph idx="1"/>
          </p:nvPr>
        </p:nvSpPr>
        <p:spPr>
          <a:xfrm>
            <a:off x="1143000" y="1864658"/>
            <a:ext cx="10313894" cy="3774141"/>
          </a:xfrm>
        </p:spPr>
        <p:txBody>
          <a:bodyPr>
            <a:noAutofit/>
          </a:bodyPr>
          <a:lstStyle/>
          <a:p>
            <a:pPr marL="45720" indent="0">
              <a:buNone/>
            </a:pPr>
            <a:r>
              <a:rPr lang="en-US" sz="3200"/>
              <a:t>For all who proclaim the word of truth, let us ask the infinite wisdom of Christ.</a:t>
            </a:r>
          </a:p>
          <a:p>
            <a:pPr marL="45720" indent="0">
              <a:buNone/>
            </a:pPr>
            <a:r>
              <a:rPr lang="en-US" sz="3200" b="1"/>
              <a:t>Lord, hear and have mercy.</a:t>
            </a:r>
          </a:p>
          <a:p>
            <a:pPr marL="45720" indent="0">
              <a:buNone/>
            </a:pPr>
            <a:r>
              <a:rPr lang="en-US" sz="3200"/>
              <a:t>For all who have consecrated their lives to the kingdom of God, and for all struggling to follow the way of Christ, let us ask the gifts of the Spirit.</a:t>
            </a:r>
          </a:p>
          <a:p>
            <a:pPr marL="45720" indent="0">
              <a:buNone/>
            </a:pPr>
            <a:r>
              <a:rPr lang="en-US" sz="3200" b="1"/>
              <a:t>Lord, hear and have mercy.</a:t>
            </a:r>
          </a:p>
        </p:txBody>
      </p:sp>
    </p:spTree>
    <p:extLst>
      <p:ext uri="{BB962C8B-B14F-4D97-AF65-F5344CB8AC3E}">
        <p14:creationId xmlns:p14="http://schemas.microsoft.com/office/powerpoint/2010/main" val="1457062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82010-7C5D-F64C-214C-E1221AA7EA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7F9EE-8FF2-D254-4003-B397443D50C6}"/>
              </a:ext>
            </a:extLst>
          </p:cNvPr>
          <p:cNvSpPr>
            <a:spLocks noGrp="1"/>
          </p:cNvSpPr>
          <p:nvPr>
            <p:ph type="title"/>
          </p:nvPr>
        </p:nvSpPr>
        <p:spPr>
          <a:solidFill>
            <a:schemeClr val="accent4">
              <a:lumMod val="20000"/>
              <a:lumOff val="80000"/>
            </a:schemeClr>
          </a:solidFill>
        </p:spPr>
        <p:txBody>
          <a:bodyPr>
            <a:normAutofit/>
          </a:bodyPr>
          <a:lstStyle/>
          <a:p>
            <a:r>
              <a:rPr lang="en-CA" sz="4000"/>
              <a:t>Opening Hymn </a:t>
            </a:r>
            <a:br>
              <a:rPr lang="en-CA" sz="4000"/>
            </a:br>
            <a:r>
              <a:rPr lang="en-US" sz="4000"/>
              <a:t>Let Us Build a House</a:t>
            </a:r>
            <a:endParaRPr lang="en-CA" sz="4000"/>
          </a:p>
        </p:txBody>
      </p:sp>
      <p:sp>
        <p:nvSpPr>
          <p:cNvPr id="3" name="Content Placeholder 2">
            <a:extLst>
              <a:ext uri="{FF2B5EF4-FFF2-40B4-BE49-F238E27FC236}">
                <a16:creationId xmlns:a16="http://schemas.microsoft.com/office/drawing/2014/main" id="{EE282095-00F3-C009-5BCA-6BB913F94D65}"/>
              </a:ext>
            </a:extLst>
          </p:cNvPr>
          <p:cNvSpPr>
            <a:spLocks noGrp="1"/>
          </p:cNvSpPr>
          <p:nvPr>
            <p:ph idx="1"/>
          </p:nvPr>
        </p:nvSpPr>
        <p:spPr>
          <a:xfrm>
            <a:off x="1142998" y="2057400"/>
            <a:ext cx="9875521" cy="4038600"/>
          </a:xfrm>
        </p:spPr>
        <p:txBody>
          <a:bodyPr vert="horz" lIns="91440" tIns="45720" rIns="91440" bIns="45720" rtlCol="0" anchor="t">
            <a:noAutofit/>
          </a:bodyPr>
          <a:lstStyle/>
          <a:p>
            <a:pPr marL="45720" indent="0">
              <a:lnSpc>
                <a:spcPct val="120000"/>
              </a:lnSpc>
              <a:spcBef>
                <a:spcPts val="0"/>
              </a:spcBef>
              <a:buNone/>
            </a:pPr>
            <a:r>
              <a:rPr lang="en-US" sz="3400" b="1"/>
              <a:t>2.Let us build a house where prophets speak </a:t>
            </a:r>
            <a:br>
              <a:rPr lang="en-US" sz="3400" b="1"/>
            </a:br>
            <a:r>
              <a:rPr lang="en-US" sz="3400" b="1"/>
              <a:t>and words are strong and true,</a:t>
            </a:r>
          </a:p>
          <a:p>
            <a:pPr marL="45720" indent="0">
              <a:lnSpc>
                <a:spcPct val="120000"/>
              </a:lnSpc>
              <a:spcBef>
                <a:spcPts val="0"/>
              </a:spcBef>
              <a:buNone/>
            </a:pPr>
            <a:r>
              <a:rPr lang="en-US" sz="3400" b="1"/>
              <a:t>Where all God’s children dare to seek </a:t>
            </a:r>
            <a:br>
              <a:rPr lang="en-US" sz="3400" b="1"/>
            </a:br>
            <a:r>
              <a:rPr lang="en-US" sz="3400" b="1"/>
              <a:t>to dream God’s reign anew.</a:t>
            </a:r>
          </a:p>
          <a:p>
            <a:pPr marL="45720" indent="0">
              <a:lnSpc>
                <a:spcPct val="120000"/>
              </a:lnSpc>
              <a:spcBef>
                <a:spcPts val="0"/>
              </a:spcBef>
              <a:buNone/>
            </a:pPr>
            <a:r>
              <a:rPr lang="en-US" sz="3400" b="1"/>
              <a:t>Here the cross shall stand as witness </a:t>
            </a:r>
            <a:br>
              <a:rPr lang="en-US" sz="3400" b="1"/>
            </a:br>
            <a:r>
              <a:rPr lang="en-US" sz="3400" b="1"/>
              <a:t>and as the symbol of God’s grace;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748464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685B5-CB24-D594-22C0-3F1848355F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0E0EC4-9D89-F430-5C3D-72B0C3FE317D}"/>
              </a:ext>
            </a:extLst>
          </p:cNvPr>
          <p:cNvSpPr>
            <a:spLocks noGrp="1"/>
          </p:cNvSpPr>
          <p:nvPr>
            <p:ph type="title"/>
          </p:nvPr>
        </p:nvSpPr>
        <p:spPr>
          <a:xfrm>
            <a:off x="1143000" y="609600"/>
            <a:ext cx="9875520" cy="982979"/>
          </a:xfrm>
          <a:solidFill>
            <a:schemeClr val="accent4">
              <a:lumMod val="20000"/>
              <a:lumOff val="80000"/>
            </a:schemeClr>
          </a:solidFill>
        </p:spPr>
        <p:txBody>
          <a:bodyPr>
            <a:normAutofit/>
          </a:bodyPr>
          <a:lstStyle/>
          <a:p>
            <a:r>
              <a:rPr lang="en-CA"/>
              <a:t>The Prayers of the People – Litany # 7</a:t>
            </a:r>
          </a:p>
        </p:txBody>
      </p:sp>
      <p:sp>
        <p:nvSpPr>
          <p:cNvPr id="3" name="Content Placeholder 2">
            <a:extLst>
              <a:ext uri="{FF2B5EF4-FFF2-40B4-BE49-F238E27FC236}">
                <a16:creationId xmlns:a16="http://schemas.microsoft.com/office/drawing/2014/main" id="{1E19690E-6011-1471-352E-08DD36445B77}"/>
              </a:ext>
            </a:extLst>
          </p:cNvPr>
          <p:cNvSpPr>
            <a:spLocks noGrp="1"/>
          </p:cNvSpPr>
          <p:nvPr>
            <p:ph idx="1"/>
          </p:nvPr>
        </p:nvSpPr>
        <p:spPr>
          <a:xfrm>
            <a:off x="1143000" y="1864658"/>
            <a:ext cx="10313894" cy="3774141"/>
          </a:xfrm>
        </p:spPr>
        <p:txBody>
          <a:bodyPr>
            <a:noAutofit/>
          </a:bodyPr>
          <a:lstStyle/>
          <a:p>
            <a:pPr marL="45720" indent="0">
              <a:buNone/>
            </a:pPr>
            <a:r>
              <a:rPr lang="en-US" sz="3200"/>
              <a:t>For Charles our King, for the Prime Minister of this country, and for all who govern the nations, that they may strive for justice and peace, let us ask the strength of God.</a:t>
            </a:r>
          </a:p>
          <a:p>
            <a:pPr marL="45720" indent="0">
              <a:buNone/>
            </a:pPr>
            <a:r>
              <a:rPr lang="en-US" sz="3200" b="1"/>
              <a:t>Lord, hear and have mercy.</a:t>
            </a:r>
          </a:p>
          <a:p>
            <a:pPr marL="45720" indent="0">
              <a:buNone/>
            </a:pPr>
            <a:r>
              <a:rPr lang="en-US" sz="3200"/>
              <a:t>For scholars and research-workers, that their studies may benefit humanity, let us ask the light of the Lord.</a:t>
            </a:r>
          </a:p>
          <a:p>
            <a:pPr marL="45720" indent="0">
              <a:buNone/>
            </a:pPr>
            <a:r>
              <a:rPr lang="en-US" sz="3200" b="1"/>
              <a:t>Lord, hear and have mercy.</a:t>
            </a:r>
          </a:p>
        </p:txBody>
      </p:sp>
    </p:spTree>
    <p:extLst>
      <p:ext uri="{BB962C8B-B14F-4D97-AF65-F5344CB8AC3E}">
        <p14:creationId xmlns:p14="http://schemas.microsoft.com/office/powerpoint/2010/main" val="20185812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4762E-EA1A-4DA8-1F1F-957F4B18A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1159E8-17BF-1EED-80A0-4EED39CC5995}"/>
              </a:ext>
            </a:extLst>
          </p:cNvPr>
          <p:cNvSpPr>
            <a:spLocks noGrp="1"/>
          </p:cNvSpPr>
          <p:nvPr>
            <p:ph type="title"/>
          </p:nvPr>
        </p:nvSpPr>
        <p:spPr>
          <a:xfrm>
            <a:off x="1143000" y="609600"/>
            <a:ext cx="9875520" cy="982979"/>
          </a:xfrm>
          <a:solidFill>
            <a:schemeClr val="accent4">
              <a:lumMod val="20000"/>
              <a:lumOff val="80000"/>
            </a:schemeClr>
          </a:solidFill>
        </p:spPr>
        <p:txBody>
          <a:bodyPr>
            <a:normAutofit/>
          </a:bodyPr>
          <a:lstStyle/>
          <a:p>
            <a:r>
              <a:rPr lang="en-CA"/>
              <a:t>The Prayers of the People – Litany # 7</a:t>
            </a:r>
          </a:p>
        </p:txBody>
      </p:sp>
      <p:sp>
        <p:nvSpPr>
          <p:cNvPr id="3" name="Content Placeholder 2">
            <a:extLst>
              <a:ext uri="{FF2B5EF4-FFF2-40B4-BE49-F238E27FC236}">
                <a16:creationId xmlns:a16="http://schemas.microsoft.com/office/drawing/2014/main" id="{54DB726A-BC93-A611-105D-64EF9139EAFE}"/>
              </a:ext>
            </a:extLst>
          </p:cNvPr>
          <p:cNvSpPr>
            <a:spLocks noGrp="1"/>
          </p:cNvSpPr>
          <p:nvPr>
            <p:ph idx="1"/>
          </p:nvPr>
        </p:nvSpPr>
        <p:spPr>
          <a:xfrm>
            <a:off x="1143000" y="1864658"/>
            <a:ext cx="10313894" cy="3774141"/>
          </a:xfrm>
        </p:spPr>
        <p:txBody>
          <a:bodyPr>
            <a:noAutofit/>
          </a:bodyPr>
          <a:lstStyle/>
          <a:p>
            <a:pPr marL="45720" indent="0">
              <a:buNone/>
            </a:pPr>
            <a:r>
              <a:rPr lang="en-US" sz="3200"/>
              <a:t>For all who have passed from this life in faith and obedience, let us ask the peace of Christ.</a:t>
            </a:r>
          </a:p>
          <a:p>
            <a:pPr marL="45720" indent="0">
              <a:buNone/>
            </a:pPr>
            <a:r>
              <a:rPr lang="en-US" sz="3200" b="1"/>
              <a:t>Lord, hear and have mercy. Amen</a:t>
            </a:r>
          </a:p>
        </p:txBody>
      </p:sp>
    </p:spTree>
    <p:extLst>
      <p:ext uri="{BB962C8B-B14F-4D97-AF65-F5344CB8AC3E}">
        <p14:creationId xmlns:p14="http://schemas.microsoft.com/office/powerpoint/2010/main" val="2242635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875071"/>
          </a:xfrm>
          <a:solidFill>
            <a:schemeClr val="accent4">
              <a:lumMod val="20000"/>
              <a:lumOff val="80000"/>
            </a:schemeClr>
          </a:solidFill>
        </p:spPr>
        <p:txBody>
          <a:bodyPr>
            <a:normAutofit/>
          </a:bodyPr>
          <a:lstStyle/>
          <a:p>
            <a:r>
              <a:rPr lang="en-CA"/>
              <a:t>Confession and Absolution</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813809"/>
            <a:ext cx="10403541" cy="4569061"/>
          </a:xfrm>
        </p:spPr>
        <p:txBody>
          <a:bodyPr>
            <a:normAutofit/>
          </a:bodyPr>
          <a:lstStyle/>
          <a:p>
            <a:pPr marL="45720" indent="0">
              <a:lnSpc>
                <a:spcPct val="110000"/>
              </a:lnSpc>
              <a:buNone/>
            </a:pPr>
            <a:r>
              <a:rPr lang="en-US" sz="3200">
                <a:solidFill>
                  <a:srgbClr val="FF0000"/>
                </a:solidFill>
              </a:rPr>
              <a:t>Celebrant</a:t>
            </a:r>
            <a:r>
              <a:rPr lang="en-US" sz="3200"/>
              <a:t> 	Dear friends in Christ, God is steadfast in love and infinite in mercy; he welcomes sinners and invites them to his table. Let us confess our sins, confident in God’s forgiveness. </a:t>
            </a:r>
          </a:p>
          <a:p>
            <a:pPr marL="45720" indent="0">
              <a:buNone/>
            </a:pPr>
            <a:r>
              <a:rPr lang="en-US" sz="3200">
                <a:solidFill>
                  <a:srgbClr val="FF0000"/>
                </a:solidFill>
              </a:rPr>
              <a:t>Silence is kept.</a:t>
            </a:r>
          </a:p>
          <a:p>
            <a:pPr marL="45720" indent="0">
              <a:buNone/>
            </a:pPr>
            <a:r>
              <a:rPr lang="en-US" sz="3200">
                <a:solidFill>
                  <a:srgbClr val="FF0000"/>
                </a:solidFill>
              </a:rPr>
              <a:t>Celebrant	</a:t>
            </a:r>
            <a:r>
              <a:rPr lang="en-US" sz="3200"/>
              <a:t>Most merciful God, </a:t>
            </a:r>
          </a:p>
          <a:p>
            <a:pPr marL="45720" indent="0">
              <a:buNone/>
            </a:pPr>
            <a:r>
              <a:rPr lang="en-US" sz="3200">
                <a:solidFill>
                  <a:srgbClr val="FF0000"/>
                </a:solidFill>
              </a:rPr>
              <a:t>	</a:t>
            </a:r>
            <a:endParaRPr lang="en-CA" sz="2800">
              <a:solidFill>
                <a:srgbClr val="FF0000"/>
              </a:solidFill>
            </a:endParaRPr>
          </a:p>
        </p:txBody>
      </p:sp>
    </p:spTree>
    <p:extLst>
      <p:ext uri="{BB962C8B-B14F-4D97-AF65-F5344CB8AC3E}">
        <p14:creationId xmlns:p14="http://schemas.microsoft.com/office/powerpoint/2010/main" val="6144153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904568"/>
          </a:xfrm>
          <a:solidFill>
            <a:schemeClr val="accent4">
              <a:lumMod val="20000"/>
              <a:lumOff val="80000"/>
            </a:schemeClr>
          </a:solidFill>
        </p:spPr>
        <p:txBody>
          <a:bodyPr>
            <a:normAutofit/>
          </a:bodyPr>
          <a:lstStyle/>
          <a:p>
            <a:r>
              <a:rPr lang="en-CA"/>
              <a:t>Confession and Absolution</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2999" y="1833957"/>
            <a:ext cx="10475260" cy="4656489"/>
          </a:xfrm>
        </p:spPr>
        <p:txBody>
          <a:bodyPr>
            <a:normAutofit fontScale="92500"/>
          </a:bodyPr>
          <a:lstStyle/>
          <a:p>
            <a:pPr marL="45720" indent="0">
              <a:lnSpc>
                <a:spcPct val="110000"/>
              </a:lnSpc>
              <a:buNone/>
            </a:pPr>
            <a:r>
              <a:rPr lang="en-CA" sz="3500">
                <a:solidFill>
                  <a:srgbClr val="FF0000"/>
                </a:solidFill>
              </a:rPr>
              <a:t>All</a:t>
            </a:r>
            <a:r>
              <a:rPr lang="en-CA" sz="3500"/>
              <a:t>	</a:t>
            </a:r>
            <a:r>
              <a:rPr lang="en-US" sz="3600" b="1"/>
              <a:t>we confess that we have sinned against you in thought, word, and deed, by what we have done, and by what we have left undone. We have not loved you with our whole heart; we have not loved our </a:t>
            </a:r>
            <a:r>
              <a:rPr lang="en-US" sz="3600" b="1" err="1"/>
              <a:t>neighbours</a:t>
            </a:r>
            <a:r>
              <a:rPr lang="en-US" sz="3600" b="1"/>
              <a:t> as  ourselves. We are truly sorry and we humbly repent. For the sake of your Son Jesus Christ, have mercy on us and forgive us, that we may delight in your will, and walk in your ways, to the glory of your name. Amen.</a:t>
            </a:r>
            <a:endParaRPr lang="en-US" sz="3200" b="1"/>
          </a:p>
        </p:txBody>
      </p:sp>
    </p:spTree>
    <p:extLst>
      <p:ext uri="{BB962C8B-B14F-4D97-AF65-F5344CB8AC3E}">
        <p14:creationId xmlns:p14="http://schemas.microsoft.com/office/powerpoint/2010/main" val="24181229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3BDDB-44C4-EC23-6799-FCFB5E28EC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41A17E-826F-94CA-433F-721DE3EEFBFB}"/>
              </a:ext>
            </a:extLst>
          </p:cNvPr>
          <p:cNvSpPr>
            <a:spLocks noGrp="1"/>
          </p:cNvSpPr>
          <p:nvPr>
            <p:ph type="title"/>
          </p:nvPr>
        </p:nvSpPr>
        <p:spPr>
          <a:xfrm>
            <a:off x="1143000" y="609600"/>
            <a:ext cx="9875520" cy="904568"/>
          </a:xfrm>
          <a:solidFill>
            <a:schemeClr val="accent4">
              <a:lumMod val="20000"/>
              <a:lumOff val="80000"/>
            </a:schemeClr>
          </a:solidFill>
        </p:spPr>
        <p:txBody>
          <a:bodyPr>
            <a:normAutofit/>
          </a:bodyPr>
          <a:lstStyle/>
          <a:p>
            <a:r>
              <a:rPr lang="en-CA"/>
              <a:t>Confession and Absolution</a:t>
            </a:r>
          </a:p>
        </p:txBody>
      </p:sp>
      <p:sp>
        <p:nvSpPr>
          <p:cNvPr id="3" name="Content Placeholder 2">
            <a:extLst>
              <a:ext uri="{FF2B5EF4-FFF2-40B4-BE49-F238E27FC236}">
                <a16:creationId xmlns:a16="http://schemas.microsoft.com/office/drawing/2014/main" id="{50005845-1459-CBBC-1EC4-1774A2A56BD3}"/>
              </a:ext>
            </a:extLst>
          </p:cNvPr>
          <p:cNvSpPr>
            <a:spLocks noGrp="1"/>
          </p:cNvSpPr>
          <p:nvPr>
            <p:ph idx="1"/>
          </p:nvPr>
        </p:nvSpPr>
        <p:spPr>
          <a:xfrm>
            <a:off x="1143000" y="1833958"/>
            <a:ext cx="9875520" cy="4252210"/>
          </a:xfrm>
        </p:spPr>
        <p:txBody>
          <a:bodyPr>
            <a:normAutofit/>
          </a:bodyPr>
          <a:lstStyle/>
          <a:p>
            <a:pPr marL="45720" indent="0">
              <a:lnSpc>
                <a:spcPct val="100000"/>
              </a:lnSpc>
              <a:buNone/>
            </a:pPr>
            <a:endParaRPr lang="en-US" sz="3200" b="1">
              <a:solidFill>
                <a:srgbClr val="FF0000"/>
              </a:solidFill>
            </a:endParaRPr>
          </a:p>
          <a:p>
            <a:pPr marL="45720" indent="0">
              <a:lnSpc>
                <a:spcPct val="100000"/>
              </a:lnSpc>
              <a:buNone/>
            </a:pPr>
            <a:r>
              <a:rPr lang="en-US" sz="3200" b="1">
                <a:solidFill>
                  <a:srgbClr val="FF0000"/>
                </a:solidFill>
              </a:rPr>
              <a:t>Celebrant	 </a:t>
            </a:r>
            <a:r>
              <a:rPr lang="en-US" sz="3200"/>
              <a:t>Almighty God have mercy upon you, pardon and deliver you from all your sins, confirm and strengthen you in all goodness, and keep you in eternal life; through Jesus Christ our Lord. </a:t>
            </a:r>
            <a:r>
              <a:rPr lang="en-US" sz="3200" b="1"/>
              <a:t>Amen.</a:t>
            </a:r>
            <a:endParaRPr lang="en-CA" sz="3200" b="1"/>
          </a:p>
        </p:txBody>
      </p:sp>
    </p:spTree>
    <p:extLst>
      <p:ext uri="{BB962C8B-B14F-4D97-AF65-F5344CB8AC3E}">
        <p14:creationId xmlns:p14="http://schemas.microsoft.com/office/powerpoint/2010/main" val="31326601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993058"/>
          </a:xfrm>
          <a:solidFill>
            <a:schemeClr val="accent4">
              <a:lumMod val="20000"/>
              <a:lumOff val="80000"/>
            </a:schemeClr>
          </a:solidFill>
        </p:spPr>
        <p:txBody>
          <a:bodyPr>
            <a:normAutofit/>
          </a:bodyPr>
          <a:lstStyle/>
          <a:p>
            <a:r>
              <a:rPr lang="en-CA"/>
              <a:t>We Share the Peace</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ln>
            <a:solidFill>
              <a:schemeClr val="accent1">
                <a:lumMod val="50000"/>
              </a:schemeClr>
            </a:solidFill>
          </a:ln>
        </p:spPr>
        <p:txBody>
          <a:bodyPr>
            <a:normAutofit/>
          </a:bodyPr>
          <a:lstStyle/>
          <a:p>
            <a:pPr marL="45720" indent="0">
              <a:buNone/>
            </a:pPr>
            <a:endParaRPr lang="en-US" sz="2800">
              <a:solidFill>
                <a:srgbClr val="FF0000"/>
              </a:solidFill>
            </a:endParaRPr>
          </a:p>
          <a:p>
            <a:pPr marL="45720" indent="0">
              <a:buNone/>
            </a:pPr>
            <a:r>
              <a:rPr lang="en-US" sz="3200">
                <a:solidFill>
                  <a:srgbClr val="FF0000"/>
                </a:solidFill>
              </a:rPr>
              <a:t>Celebrant	</a:t>
            </a:r>
            <a:r>
              <a:rPr lang="en-US" sz="3200"/>
              <a:t>The peace of the Lord be always with you. </a:t>
            </a:r>
          </a:p>
          <a:p>
            <a:pPr marL="45720" indent="0">
              <a:buNone/>
            </a:pPr>
            <a:r>
              <a:rPr lang="en-US" sz="3200">
                <a:solidFill>
                  <a:srgbClr val="FF0000"/>
                </a:solidFill>
              </a:rPr>
              <a:t>People</a:t>
            </a:r>
            <a:r>
              <a:rPr lang="en-US" sz="3200"/>
              <a:t> 	</a:t>
            </a:r>
            <a:r>
              <a:rPr lang="en-US" sz="3200" b="1"/>
              <a:t>And also with you.</a:t>
            </a:r>
          </a:p>
          <a:p>
            <a:pPr marL="45720" indent="0" algn="ctr">
              <a:buNone/>
            </a:pPr>
            <a:r>
              <a:rPr lang="en-US" sz="4000" b="1" i="1">
                <a:ln w="12700" cmpd="sng">
                  <a:solidFill>
                    <a:schemeClr val="accent4"/>
                  </a:solidFill>
                  <a:prstDash val="solid"/>
                </a:ln>
                <a:solidFill>
                  <a:srgbClr val="FF0000"/>
                </a:solidFill>
                <a:effectLst>
                  <a:innerShdw blurRad="63500" dist="50800" dir="2700000">
                    <a:prstClr val="black">
                      <a:alpha val="50000"/>
                    </a:prstClr>
                  </a:innerShdw>
                </a:effectLst>
              </a:rPr>
              <a:t>Let’s greet one another with a sign of peace</a:t>
            </a:r>
            <a:endParaRPr lang="en-CA" sz="4000" b="1" i="1">
              <a:ln w="12700" cmpd="sng">
                <a:solidFill>
                  <a:schemeClr val="accent4"/>
                </a:solidFill>
                <a:prstDash val="solid"/>
              </a:ln>
              <a:solidFill>
                <a:srgbClr val="FF0000"/>
              </a:solidFill>
              <a:effectLst>
                <a:innerShdw blurRad="63500" dist="50800" dir="2700000">
                  <a:prstClr val="black">
                    <a:alpha val="50000"/>
                  </a:prstClr>
                </a:innerShdw>
              </a:effectLst>
            </a:endParaRPr>
          </a:p>
        </p:txBody>
      </p:sp>
      <p:pic>
        <p:nvPicPr>
          <p:cNvPr id="8" name="Picture 7">
            <a:extLst>
              <a:ext uri="{FF2B5EF4-FFF2-40B4-BE49-F238E27FC236}">
                <a16:creationId xmlns:a16="http://schemas.microsoft.com/office/drawing/2014/main" id="{B5913B86-C622-6D0F-C1CE-C6E8BD6FEBE5}"/>
              </a:ext>
            </a:extLst>
          </p:cNvPr>
          <p:cNvPicPr>
            <a:picLocks noChangeAspect="1"/>
          </p:cNvPicPr>
          <p:nvPr/>
        </p:nvPicPr>
        <p:blipFill>
          <a:blip r:embed="rId2"/>
          <a:stretch>
            <a:fillRect/>
          </a:stretch>
        </p:blipFill>
        <p:spPr>
          <a:xfrm>
            <a:off x="5238151" y="4732338"/>
            <a:ext cx="1682567" cy="1363662"/>
          </a:xfrm>
          <a:prstGeom prst="rect">
            <a:avLst/>
          </a:prstGeom>
          <a:ln>
            <a:noFill/>
          </a:ln>
          <a:effectLst>
            <a:softEdge rad="112500"/>
          </a:effectLst>
        </p:spPr>
      </p:pic>
    </p:spTree>
    <p:extLst>
      <p:ext uri="{BB962C8B-B14F-4D97-AF65-F5344CB8AC3E}">
        <p14:creationId xmlns:p14="http://schemas.microsoft.com/office/powerpoint/2010/main" val="32569534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solidFill>
            <a:schemeClr val="accent4">
              <a:lumMod val="20000"/>
              <a:lumOff val="80000"/>
            </a:schemeClr>
          </a:solidFill>
        </p:spPr>
        <p:txBody>
          <a:bodyPr>
            <a:normAutofit/>
          </a:bodyPr>
          <a:lstStyle/>
          <a:p>
            <a:r>
              <a:rPr lang="en-CA" sz="4000"/>
              <a:t>Offertory Hymn </a:t>
            </a:r>
            <a:br>
              <a:rPr lang="en-CA" sz="4000"/>
            </a:br>
            <a:r>
              <a:rPr lang="en-CA"/>
              <a:t>#</a:t>
            </a:r>
            <a:r>
              <a:rPr lang="en-US"/>
              <a:t>435 Take My Life 1, 2, 4 &amp; 5</a:t>
            </a:r>
            <a:endParaRPr lang="en-CA" sz="3600"/>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2057400"/>
            <a:ext cx="10248900" cy="4038600"/>
          </a:xfrm>
        </p:spPr>
        <p:txBody>
          <a:bodyPr vert="horz" lIns="91440" tIns="45720" rIns="91440" bIns="45720" rtlCol="0" anchor="t">
            <a:normAutofit/>
          </a:bodyPr>
          <a:lstStyle/>
          <a:p>
            <a:pPr marL="45720" indent="0">
              <a:lnSpc>
                <a:spcPct val="120000"/>
              </a:lnSpc>
              <a:spcBef>
                <a:spcPts val="0"/>
              </a:spcBef>
              <a:buNone/>
            </a:pPr>
            <a:r>
              <a:rPr lang="en-US" sz="3400" b="1"/>
              <a:t>1. 	Take my life, and let it </a:t>
            </a:r>
            <a:br>
              <a:rPr lang="en-US" sz="3400" b="1"/>
            </a:br>
            <a:r>
              <a:rPr lang="en-US" sz="3400" b="1"/>
              <a:t>		consecrated, Lord, to thee; </a:t>
            </a:r>
            <a:br>
              <a:rPr lang="en-US" sz="3400" b="1"/>
            </a:br>
            <a:r>
              <a:rPr lang="en-US" sz="3400" b="1"/>
              <a:t>	take my moments and my days, </a:t>
            </a:r>
            <a:br>
              <a:rPr lang="en-US" sz="3400" b="1"/>
            </a:br>
            <a:r>
              <a:rPr lang="en-US" sz="3400" b="1"/>
              <a:t>		let them flow in ceaseless praise. </a:t>
            </a:r>
          </a:p>
          <a:p>
            <a:pPr marL="45720" indent="0">
              <a:lnSpc>
                <a:spcPct val="120000"/>
              </a:lnSpc>
              <a:spcBef>
                <a:spcPts val="0"/>
              </a:spcBef>
              <a:buNone/>
            </a:pPr>
            <a:endParaRPr lang="en-US" sz="3400" b="1"/>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3278812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2199D-4835-ABCD-8D14-2F5DB39A4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DB7C14-445B-99D5-1598-1EFA749D03AE}"/>
              </a:ext>
            </a:extLst>
          </p:cNvPr>
          <p:cNvSpPr>
            <a:spLocks noGrp="1"/>
          </p:cNvSpPr>
          <p:nvPr>
            <p:ph type="title"/>
          </p:nvPr>
        </p:nvSpPr>
        <p:spPr>
          <a:solidFill>
            <a:schemeClr val="accent4">
              <a:lumMod val="20000"/>
              <a:lumOff val="80000"/>
            </a:schemeClr>
          </a:solidFill>
        </p:spPr>
        <p:txBody>
          <a:bodyPr>
            <a:normAutofit/>
          </a:bodyPr>
          <a:lstStyle/>
          <a:p>
            <a:r>
              <a:rPr lang="en-CA" sz="4000"/>
              <a:t>Offertory Hymn </a:t>
            </a:r>
            <a:br>
              <a:rPr lang="en-CA" sz="4000"/>
            </a:br>
            <a:r>
              <a:rPr lang="en-CA"/>
              <a:t>#</a:t>
            </a:r>
            <a:r>
              <a:rPr lang="en-US"/>
              <a:t>435 Take My Life 1, 2, 4 &amp; 5</a:t>
            </a:r>
            <a:endParaRPr lang="en-CA" sz="3600"/>
          </a:p>
        </p:txBody>
      </p:sp>
      <p:sp>
        <p:nvSpPr>
          <p:cNvPr id="3" name="Content Placeholder 2">
            <a:extLst>
              <a:ext uri="{FF2B5EF4-FFF2-40B4-BE49-F238E27FC236}">
                <a16:creationId xmlns:a16="http://schemas.microsoft.com/office/drawing/2014/main" id="{4018D78E-0E79-DB93-AF70-9F9996BE8DB3}"/>
              </a:ext>
            </a:extLst>
          </p:cNvPr>
          <p:cNvSpPr>
            <a:spLocks noGrp="1"/>
          </p:cNvSpPr>
          <p:nvPr>
            <p:ph idx="1"/>
          </p:nvPr>
        </p:nvSpPr>
        <p:spPr>
          <a:xfrm>
            <a:off x="1143000" y="2057400"/>
            <a:ext cx="10248900" cy="4038600"/>
          </a:xfrm>
        </p:spPr>
        <p:txBody>
          <a:bodyPr vert="horz" lIns="91440" tIns="45720" rIns="91440" bIns="45720" rtlCol="0" anchor="t">
            <a:normAutofit/>
          </a:bodyPr>
          <a:lstStyle/>
          <a:p>
            <a:pPr marL="45720" indent="0">
              <a:lnSpc>
                <a:spcPct val="120000"/>
              </a:lnSpc>
              <a:spcBef>
                <a:spcPts val="0"/>
              </a:spcBef>
              <a:buNone/>
            </a:pPr>
            <a:r>
              <a:rPr lang="en-US" sz="3400" b="1"/>
              <a:t>2.	Take my hands, and let them move </a:t>
            </a:r>
            <a:br>
              <a:rPr lang="en-US" sz="3400" b="1"/>
            </a:br>
            <a:r>
              <a:rPr lang="en-US" sz="3400" b="1"/>
              <a:t>		at the impulse of thy love; </a:t>
            </a:r>
            <a:br>
              <a:rPr lang="en-US" sz="3400" b="1"/>
            </a:br>
            <a:r>
              <a:rPr lang="en-US" sz="3400" b="1"/>
              <a:t>	take my feet, and let them </a:t>
            </a:r>
            <a:br>
              <a:rPr lang="en-US" sz="3400" b="1"/>
            </a:br>
            <a:r>
              <a:rPr lang="en-US" sz="3400" b="1"/>
              <a:t>		be swift and purposeful for thee.</a:t>
            </a:r>
          </a:p>
        </p:txBody>
      </p:sp>
    </p:spTree>
    <p:extLst>
      <p:ext uri="{BB962C8B-B14F-4D97-AF65-F5344CB8AC3E}">
        <p14:creationId xmlns:p14="http://schemas.microsoft.com/office/powerpoint/2010/main" val="29214642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358A1-70B8-6632-8629-FECF394D9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12CE57-8833-C7E2-DE0C-F35C075AAE3E}"/>
              </a:ext>
            </a:extLst>
          </p:cNvPr>
          <p:cNvSpPr>
            <a:spLocks noGrp="1"/>
          </p:cNvSpPr>
          <p:nvPr>
            <p:ph type="title"/>
          </p:nvPr>
        </p:nvSpPr>
        <p:spPr>
          <a:solidFill>
            <a:schemeClr val="accent4">
              <a:lumMod val="20000"/>
              <a:lumOff val="80000"/>
            </a:schemeClr>
          </a:solidFill>
        </p:spPr>
        <p:txBody>
          <a:bodyPr>
            <a:normAutofit/>
          </a:bodyPr>
          <a:lstStyle/>
          <a:p>
            <a:r>
              <a:rPr lang="en-CA" sz="4000"/>
              <a:t>Offertory Hymn </a:t>
            </a:r>
            <a:br>
              <a:rPr lang="en-CA" sz="4000"/>
            </a:br>
            <a:r>
              <a:rPr lang="en-CA"/>
              <a:t>#</a:t>
            </a:r>
            <a:r>
              <a:rPr lang="en-US"/>
              <a:t>435 Take My Life 1, 2, 4 &amp; 5</a:t>
            </a:r>
            <a:endParaRPr lang="en-CA" sz="3600"/>
          </a:p>
        </p:txBody>
      </p:sp>
      <p:sp>
        <p:nvSpPr>
          <p:cNvPr id="3" name="Content Placeholder 2">
            <a:extLst>
              <a:ext uri="{FF2B5EF4-FFF2-40B4-BE49-F238E27FC236}">
                <a16:creationId xmlns:a16="http://schemas.microsoft.com/office/drawing/2014/main" id="{F714A56D-0A5A-03D3-DA2A-68B913A80101}"/>
              </a:ext>
            </a:extLst>
          </p:cNvPr>
          <p:cNvSpPr>
            <a:spLocks noGrp="1"/>
          </p:cNvSpPr>
          <p:nvPr>
            <p:ph idx="1"/>
          </p:nvPr>
        </p:nvSpPr>
        <p:spPr>
          <a:xfrm>
            <a:off x="1143000" y="2057400"/>
            <a:ext cx="10248900" cy="4038600"/>
          </a:xfrm>
        </p:spPr>
        <p:txBody>
          <a:bodyPr vert="horz" lIns="91440" tIns="45720" rIns="91440" bIns="45720" rtlCol="0" anchor="t">
            <a:normAutofit/>
          </a:bodyPr>
          <a:lstStyle/>
          <a:p>
            <a:pPr marL="45720" indent="0">
              <a:lnSpc>
                <a:spcPct val="120000"/>
              </a:lnSpc>
              <a:spcBef>
                <a:spcPts val="0"/>
              </a:spcBef>
              <a:buNone/>
            </a:pPr>
            <a:r>
              <a:rPr lang="en-US" sz="3400" b="1"/>
              <a:t>4. 	Take my will, and make it thine; </a:t>
            </a:r>
            <a:br>
              <a:rPr lang="en-US" sz="3400" b="1"/>
            </a:br>
            <a:r>
              <a:rPr lang="en-US" sz="3400" b="1"/>
              <a:t>		it shall be no longer mine;</a:t>
            </a:r>
            <a:br>
              <a:rPr lang="en-US" sz="3400" b="1"/>
            </a:br>
            <a:r>
              <a:rPr lang="en-US" sz="3400" b="1"/>
              <a:t>	take my heart, it is thine own; </a:t>
            </a:r>
            <a:br>
              <a:rPr lang="en-US" sz="3400" b="1"/>
            </a:br>
            <a:r>
              <a:rPr lang="en-US" sz="3400" b="1"/>
              <a:t>		it shall be thy royal throne.</a:t>
            </a:r>
          </a:p>
        </p:txBody>
      </p:sp>
    </p:spTree>
    <p:extLst>
      <p:ext uri="{BB962C8B-B14F-4D97-AF65-F5344CB8AC3E}">
        <p14:creationId xmlns:p14="http://schemas.microsoft.com/office/powerpoint/2010/main" val="21441038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5E10A-8F43-1329-B21C-D0FAFEA0AB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19CF6-4801-95A8-843C-B3125795FF79}"/>
              </a:ext>
            </a:extLst>
          </p:cNvPr>
          <p:cNvSpPr>
            <a:spLocks noGrp="1"/>
          </p:cNvSpPr>
          <p:nvPr>
            <p:ph type="title"/>
          </p:nvPr>
        </p:nvSpPr>
        <p:spPr>
          <a:solidFill>
            <a:schemeClr val="accent4">
              <a:lumMod val="20000"/>
              <a:lumOff val="80000"/>
            </a:schemeClr>
          </a:solidFill>
        </p:spPr>
        <p:txBody>
          <a:bodyPr>
            <a:normAutofit/>
          </a:bodyPr>
          <a:lstStyle/>
          <a:p>
            <a:r>
              <a:rPr lang="en-CA" sz="4000"/>
              <a:t>Offertory Hymn </a:t>
            </a:r>
            <a:br>
              <a:rPr lang="en-CA" sz="4000"/>
            </a:br>
            <a:r>
              <a:rPr lang="en-CA"/>
              <a:t>#</a:t>
            </a:r>
            <a:r>
              <a:rPr lang="en-US"/>
              <a:t>435 Take My Life 1, 2, 4 &amp; 5</a:t>
            </a:r>
            <a:endParaRPr lang="en-CA" sz="3600"/>
          </a:p>
        </p:txBody>
      </p:sp>
      <p:sp>
        <p:nvSpPr>
          <p:cNvPr id="3" name="Content Placeholder 2">
            <a:extLst>
              <a:ext uri="{FF2B5EF4-FFF2-40B4-BE49-F238E27FC236}">
                <a16:creationId xmlns:a16="http://schemas.microsoft.com/office/drawing/2014/main" id="{8065233E-1328-598D-AFAB-8D30BC8DB465}"/>
              </a:ext>
            </a:extLst>
          </p:cNvPr>
          <p:cNvSpPr>
            <a:spLocks noGrp="1"/>
          </p:cNvSpPr>
          <p:nvPr>
            <p:ph idx="1"/>
          </p:nvPr>
        </p:nvSpPr>
        <p:spPr>
          <a:xfrm>
            <a:off x="1143000" y="2057400"/>
            <a:ext cx="10248900" cy="4038600"/>
          </a:xfrm>
        </p:spPr>
        <p:txBody>
          <a:bodyPr vert="horz" lIns="91440" tIns="45720" rIns="91440" bIns="45720" rtlCol="0" anchor="t">
            <a:normAutofit/>
          </a:bodyPr>
          <a:lstStyle/>
          <a:p>
            <a:pPr marL="45720" indent="0">
              <a:lnSpc>
                <a:spcPct val="120000"/>
              </a:lnSpc>
              <a:spcBef>
                <a:spcPts val="0"/>
              </a:spcBef>
              <a:buNone/>
            </a:pPr>
            <a:r>
              <a:rPr lang="en-US" sz="3400" b="1"/>
              <a:t>5.	Take my love: my Lord, I pour </a:t>
            </a:r>
            <a:br>
              <a:rPr lang="en-US" sz="3400" b="1"/>
            </a:br>
            <a:r>
              <a:rPr lang="en-US" sz="3400" b="1"/>
              <a:t>		at thy feet its treasure store; </a:t>
            </a:r>
            <a:br>
              <a:rPr lang="en-US" sz="3400" b="1"/>
            </a:br>
            <a:r>
              <a:rPr lang="en-US" sz="3400" b="1"/>
              <a:t>	take myself, and I will be </a:t>
            </a:r>
            <a:br>
              <a:rPr lang="en-US" sz="3400" b="1"/>
            </a:br>
            <a:r>
              <a:rPr lang="en-US" sz="3400" b="1"/>
              <a:t>		ever, only, all for thee</a:t>
            </a:r>
          </a:p>
        </p:txBody>
      </p:sp>
    </p:spTree>
    <p:extLst>
      <p:ext uri="{BB962C8B-B14F-4D97-AF65-F5344CB8AC3E}">
        <p14:creationId xmlns:p14="http://schemas.microsoft.com/office/powerpoint/2010/main" val="3166106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7AD41-E0C1-FB37-0FE9-A120A0DA12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9B651A-E00C-FD6A-98B7-2DE3CE443983}"/>
              </a:ext>
            </a:extLst>
          </p:cNvPr>
          <p:cNvSpPr>
            <a:spLocks noGrp="1"/>
          </p:cNvSpPr>
          <p:nvPr>
            <p:ph type="title"/>
          </p:nvPr>
        </p:nvSpPr>
        <p:spPr>
          <a:solidFill>
            <a:schemeClr val="accent4">
              <a:lumMod val="20000"/>
              <a:lumOff val="80000"/>
            </a:schemeClr>
          </a:solidFill>
        </p:spPr>
        <p:txBody>
          <a:bodyPr>
            <a:normAutofit/>
          </a:bodyPr>
          <a:lstStyle/>
          <a:p>
            <a:r>
              <a:rPr lang="en-CA" sz="4000"/>
              <a:t>Opening Hymn </a:t>
            </a:r>
            <a:br>
              <a:rPr lang="en-CA" sz="4000"/>
            </a:br>
            <a:r>
              <a:rPr lang="en-US" sz="4000"/>
              <a:t>Let Us Build a House</a:t>
            </a:r>
            <a:endParaRPr lang="en-CA" sz="4000"/>
          </a:p>
        </p:txBody>
      </p:sp>
      <p:sp>
        <p:nvSpPr>
          <p:cNvPr id="3" name="Content Placeholder 2">
            <a:extLst>
              <a:ext uri="{FF2B5EF4-FFF2-40B4-BE49-F238E27FC236}">
                <a16:creationId xmlns:a16="http://schemas.microsoft.com/office/drawing/2014/main" id="{C83E68F4-E89C-6C62-BBDF-0BDF31090A9C}"/>
              </a:ext>
            </a:extLst>
          </p:cNvPr>
          <p:cNvSpPr>
            <a:spLocks noGrp="1"/>
          </p:cNvSpPr>
          <p:nvPr>
            <p:ph idx="1"/>
          </p:nvPr>
        </p:nvSpPr>
        <p:spPr>
          <a:xfrm>
            <a:off x="1142998" y="2057400"/>
            <a:ext cx="9875521" cy="4038600"/>
          </a:xfrm>
        </p:spPr>
        <p:txBody>
          <a:bodyPr vert="horz" lIns="91440" tIns="45720" rIns="91440" bIns="45720" rtlCol="0" anchor="t">
            <a:noAutofit/>
          </a:bodyPr>
          <a:lstStyle/>
          <a:p>
            <a:pPr marL="45720" indent="0">
              <a:lnSpc>
                <a:spcPct val="120000"/>
              </a:lnSpc>
              <a:spcBef>
                <a:spcPts val="0"/>
              </a:spcBef>
              <a:buNone/>
            </a:pPr>
            <a:endParaRPr lang="en-US" sz="3400" b="1"/>
          </a:p>
          <a:p>
            <a:pPr marL="45720" indent="0">
              <a:lnSpc>
                <a:spcPct val="120000"/>
              </a:lnSpc>
              <a:spcBef>
                <a:spcPts val="0"/>
              </a:spcBef>
              <a:buNone/>
            </a:pPr>
            <a:r>
              <a:rPr lang="en-US" sz="3400" b="1"/>
              <a:t>Here as one we claim the faith of Jesus:</a:t>
            </a:r>
          </a:p>
          <a:p>
            <a:pPr marL="45720" indent="0">
              <a:lnSpc>
                <a:spcPct val="120000"/>
              </a:lnSpc>
              <a:spcBef>
                <a:spcPts val="0"/>
              </a:spcBef>
              <a:buNone/>
            </a:pPr>
            <a:r>
              <a:rPr lang="en-US" sz="3400" b="1"/>
              <a:t>All are welcome, all are welcome, </a:t>
            </a:r>
            <a:br>
              <a:rPr lang="en-US" sz="3400" b="1"/>
            </a:br>
            <a:r>
              <a:rPr lang="en-US" sz="3400" b="1"/>
              <a:t>all are welcome in this place.</a:t>
            </a:r>
          </a:p>
          <a:p>
            <a:pPr marL="45720" indent="0">
              <a:lnSpc>
                <a:spcPct val="120000"/>
              </a:lnSpc>
              <a:spcBef>
                <a:spcPts val="0"/>
              </a:spcBef>
              <a:buNone/>
            </a:pPr>
            <a:endParaRPr lang="en-US" sz="3400" b="1"/>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33714874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9E61B-510B-8B78-597C-44BAEAC60BFF}"/>
              </a:ext>
            </a:extLst>
          </p:cNvPr>
          <p:cNvSpPr>
            <a:spLocks noGrp="1"/>
          </p:cNvSpPr>
          <p:nvPr>
            <p:ph type="title"/>
          </p:nvPr>
        </p:nvSpPr>
        <p:spPr>
          <a:xfrm>
            <a:off x="1143000" y="609600"/>
            <a:ext cx="9875520" cy="922021"/>
          </a:xfrm>
          <a:solidFill>
            <a:schemeClr val="accent4">
              <a:lumMod val="20000"/>
              <a:lumOff val="80000"/>
            </a:schemeClr>
          </a:solidFill>
        </p:spPr>
        <p:txBody>
          <a:bodyPr>
            <a:normAutofit/>
          </a:bodyPr>
          <a:lstStyle/>
          <a:p>
            <a:r>
              <a:rPr lang="en-CA"/>
              <a:t>Prayer over the Gifts</a:t>
            </a:r>
          </a:p>
        </p:txBody>
      </p:sp>
      <p:sp>
        <p:nvSpPr>
          <p:cNvPr id="3" name="Content Placeholder 2">
            <a:extLst>
              <a:ext uri="{FF2B5EF4-FFF2-40B4-BE49-F238E27FC236}">
                <a16:creationId xmlns:a16="http://schemas.microsoft.com/office/drawing/2014/main" id="{0E566B98-1F7C-95B8-EE79-93A198FD491D}"/>
              </a:ext>
            </a:extLst>
          </p:cNvPr>
          <p:cNvSpPr>
            <a:spLocks noGrp="1"/>
          </p:cNvSpPr>
          <p:nvPr>
            <p:ph idx="1"/>
          </p:nvPr>
        </p:nvSpPr>
        <p:spPr/>
        <p:txBody>
          <a:bodyPr>
            <a:normAutofit/>
          </a:bodyPr>
          <a:lstStyle/>
          <a:p>
            <a:pPr marL="45720" indent="0">
              <a:lnSpc>
                <a:spcPct val="120000"/>
              </a:lnSpc>
              <a:spcBef>
                <a:spcPts val="0"/>
              </a:spcBef>
              <a:buNone/>
            </a:pPr>
            <a:r>
              <a:rPr lang="en-CA" sz="3400">
                <a:solidFill>
                  <a:srgbClr val="FF0000"/>
                </a:solidFill>
              </a:rPr>
              <a:t>Celebrant		</a:t>
            </a:r>
            <a:r>
              <a:rPr lang="en-US" sz="3400"/>
              <a:t>Loving God and Father, you have adopted us to be your heirs. Accept all we offer you this day and give us grace to live as faithful children.</a:t>
            </a:r>
          </a:p>
          <a:p>
            <a:pPr marL="45720" indent="0">
              <a:lnSpc>
                <a:spcPct val="120000"/>
              </a:lnSpc>
              <a:spcBef>
                <a:spcPts val="0"/>
              </a:spcBef>
              <a:buNone/>
            </a:pPr>
            <a:r>
              <a:rPr lang="en-US" sz="3400"/>
              <a:t>We ask this in the name of Jesus Christ our Lord.</a:t>
            </a:r>
            <a:r>
              <a:rPr lang="en-CA" sz="3600"/>
              <a:t> </a:t>
            </a:r>
            <a:r>
              <a:rPr lang="en-CA" sz="3600" b="1"/>
              <a:t>Amen. </a:t>
            </a:r>
            <a:endParaRPr lang="en-CA" sz="3400" b="1"/>
          </a:p>
        </p:txBody>
      </p:sp>
    </p:spTree>
    <p:extLst>
      <p:ext uri="{BB962C8B-B14F-4D97-AF65-F5344CB8AC3E}">
        <p14:creationId xmlns:p14="http://schemas.microsoft.com/office/powerpoint/2010/main" val="14721043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845574"/>
          </a:xfrm>
          <a:solidFill>
            <a:schemeClr val="accent4">
              <a:lumMod val="20000"/>
              <a:lumOff val="80000"/>
            </a:schemeClr>
          </a:solidFill>
        </p:spPr>
        <p:txBody>
          <a:bodyPr>
            <a:normAutofit/>
          </a:bodyPr>
          <a:lstStyle/>
          <a:p>
            <a:r>
              <a:rPr lang="en-CA"/>
              <a:t>Eucharistic Prayer - # 2</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p:txBody>
          <a:bodyPr>
            <a:normAutofit/>
          </a:bodyPr>
          <a:lstStyle/>
          <a:p>
            <a:pPr marL="45720" indent="0">
              <a:buNone/>
            </a:pPr>
            <a:r>
              <a:rPr lang="en-US" sz="3200">
                <a:solidFill>
                  <a:srgbClr val="FF0000"/>
                </a:solidFill>
              </a:rPr>
              <a:t>Celebrant</a:t>
            </a:r>
            <a:r>
              <a:rPr lang="en-US" sz="3200"/>
              <a:t>	 The Lord be with you. </a:t>
            </a:r>
          </a:p>
          <a:p>
            <a:pPr marL="45720" indent="0">
              <a:buNone/>
            </a:pPr>
            <a:r>
              <a:rPr lang="en-US" sz="3600">
                <a:solidFill>
                  <a:srgbClr val="FF0000"/>
                </a:solidFill>
              </a:rPr>
              <a:t>People</a:t>
            </a:r>
            <a:r>
              <a:rPr lang="en-US" sz="3600"/>
              <a:t>	 </a:t>
            </a:r>
            <a:r>
              <a:rPr lang="en-US" sz="3600" b="1"/>
              <a:t>And also with you. </a:t>
            </a:r>
          </a:p>
          <a:p>
            <a:pPr marL="45720" indent="0">
              <a:buNone/>
            </a:pPr>
            <a:r>
              <a:rPr lang="en-US" sz="3200">
                <a:solidFill>
                  <a:srgbClr val="FF0000"/>
                </a:solidFill>
              </a:rPr>
              <a:t>Celebrant</a:t>
            </a:r>
            <a:r>
              <a:rPr lang="en-US" sz="3200"/>
              <a:t> 	 Lift up your hearts. </a:t>
            </a:r>
          </a:p>
          <a:p>
            <a:pPr marL="45720" indent="0">
              <a:buNone/>
            </a:pPr>
            <a:r>
              <a:rPr lang="en-US" sz="3600">
                <a:solidFill>
                  <a:srgbClr val="FF0000"/>
                </a:solidFill>
              </a:rPr>
              <a:t>People</a:t>
            </a:r>
            <a:r>
              <a:rPr lang="en-US" sz="3600"/>
              <a:t> 	 </a:t>
            </a:r>
            <a:r>
              <a:rPr lang="en-US" sz="3600" b="1"/>
              <a:t>We lift them to the Lord. </a:t>
            </a:r>
          </a:p>
          <a:p>
            <a:pPr marL="45720" indent="0">
              <a:buNone/>
            </a:pPr>
            <a:r>
              <a:rPr lang="en-US" sz="3200">
                <a:solidFill>
                  <a:srgbClr val="FF0000"/>
                </a:solidFill>
              </a:rPr>
              <a:t>Celebrant</a:t>
            </a:r>
            <a:r>
              <a:rPr lang="en-US" sz="3200"/>
              <a:t> 	 Let us give thanks to the Lord our God. </a:t>
            </a:r>
          </a:p>
          <a:p>
            <a:pPr marL="45720" indent="0">
              <a:buNone/>
            </a:pPr>
            <a:r>
              <a:rPr lang="en-US" sz="3600">
                <a:solidFill>
                  <a:srgbClr val="FF0000"/>
                </a:solidFill>
              </a:rPr>
              <a:t>People</a:t>
            </a:r>
            <a:r>
              <a:rPr lang="en-US" sz="3600"/>
              <a:t> 	 </a:t>
            </a:r>
            <a:r>
              <a:rPr lang="en-US" sz="3600" b="1"/>
              <a:t>It is right to give our thanks and praise.</a:t>
            </a:r>
            <a:endParaRPr lang="en-CA" sz="3600" b="1"/>
          </a:p>
        </p:txBody>
      </p:sp>
    </p:spTree>
    <p:extLst>
      <p:ext uri="{BB962C8B-B14F-4D97-AF65-F5344CB8AC3E}">
        <p14:creationId xmlns:p14="http://schemas.microsoft.com/office/powerpoint/2010/main" val="11027605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830581"/>
          </a:xfrm>
          <a:solidFill>
            <a:schemeClr val="accent4">
              <a:lumMod val="20000"/>
              <a:lumOff val="80000"/>
            </a:schemeClr>
          </a:solidFill>
        </p:spPr>
        <p:txBody>
          <a:bodyPr>
            <a:normAutofit/>
          </a:bodyPr>
          <a:lstStyle/>
          <a:p>
            <a:r>
              <a:rPr lang="en-CA"/>
              <a:t>Eucharistic Prayer - #2</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965960"/>
            <a:ext cx="9872871" cy="4282440"/>
          </a:xfrm>
        </p:spPr>
        <p:txBody>
          <a:bodyPr>
            <a:normAutofit/>
          </a:bodyPr>
          <a:lstStyle/>
          <a:p>
            <a:pPr marL="45720" indent="0">
              <a:lnSpc>
                <a:spcPct val="100000"/>
              </a:lnSpc>
              <a:buNone/>
            </a:pPr>
            <a:r>
              <a:rPr lang="en-US" sz="3200">
                <a:solidFill>
                  <a:srgbClr val="FF0000"/>
                </a:solidFill>
              </a:rPr>
              <a:t>Celebrant	</a:t>
            </a:r>
            <a:r>
              <a:rPr lang="en-US" sz="3200"/>
              <a:t> We give you thanks and praise, almighty God, through your beloved Son, Jesus Christ, our </a:t>
            </a:r>
            <a:r>
              <a:rPr lang="en-US" sz="3200" err="1"/>
              <a:t>Saviour</a:t>
            </a:r>
            <a:r>
              <a:rPr lang="en-US" sz="3200"/>
              <a:t> and Redeemer. He is your living Word, through whom you have created all things. </a:t>
            </a:r>
          </a:p>
          <a:p>
            <a:pPr marL="45720" indent="0">
              <a:lnSpc>
                <a:spcPct val="100000"/>
              </a:lnSpc>
              <a:buNone/>
            </a:pPr>
            <a:r>
              <a:rPr lang="en-US" sz="3200"/>
              <a:t>By the power of the Holy Spirit he took flesh of the Virgin Mary and shared our human nature. He lived and died as one of us, to reconcile us to you, the God and Father of all.</a:t>
            </a:r>
            <a:endParaRPr lang="en-CA" sz="2800"/>
          </a:p>
        </p:txBody>
      </p:sp>
    </p:spTree>
    <p:extLst>
      <p:ext uri="{BB962C8B-B14F-4D97-AF65-F5344CB8AC3E}">
        <p14:creationId xmlns:p14="http://schemas.microsoft.com/office/powerpoint/2010/main" val="33412620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878048"/>
          </a:xfrm>
          <a:solidFill>
            <a:schemeClr val="accent4">
              <a:lumMod val="20000"/>
              <a:lumOff val="80000"/>
            </a:schemeClr>
          </a:solidFill>
        </p:spPr>
        <p:txBody>
          <a:bodyPr>
            <a:normAutofit/>
          </a:bodyPr>
          <a:lstStyle/>
          <a:p>
            <a:r>
              <a:rPr lang="en-CA"/>
              <a:t>Eucharistic Prayer - #2</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723870"/>
            <a:ext cx="9875520" cy="4659002"/>
          </a:xfrm>
        </p:spPr>
        <p:txBody>
          <a:bodyPr>
            <a:normAutofit/>
          </a:bodyPr>
          <a:lstStyle/>
          <a:p>
            <a:pPr marL="45720" indent="0">
              <a:lnSpc>
                <a:spcPct val="100000"/>
              </a:lnSpc>
              <a:buNone/>
            </a:pPr>
            <a:r>
              <a:rPr lang="en-CA" sz="3200">
                <a:solidFill>
                  <a:srgbClr val="FF0000"/>
                </a:solidFill>
              </a:rPr>
              <a:t>Celebrant</a:t>
            </a:r>
            <a:r>
              <a:rPr lang="en-CA" sz="3200"/>
              <a:t>	</a:t>
            </a:r>
            <a:r>
              <a:rPr lang="en-US" sz="3200"/>
              <a:t>In fulfilment of your will he stretched out his hands in suffering, to bring release to those who place their hope in you; and so he won for you a holy people.</a:t>
            </a:r>
          </a:p>
          <a:p>
            <a:pPr marL="45720" indent="0">
              <a:lnSpc>
                <a:spcPct val="100000"/>
              </a:lnSpc>
              <a:buNone/>
            </a:pPr>
            <a:r>
              <a:rPr lang="en-US" sz="3200"/>
              <a:t>He chose to bear our griefs and sorrows, and to give up his life on the cross, that he might shatter the chains of evil and death, and banish the darkness of sin and despair. By his resurrection he brings us into the light of your presence. Now with all creation we raise our voices to proclaim the glory of your name.</a:t>
            </a:r>
            <a:endParaRPr lang="en-CA" sz="3200"/>
          </a:p>
        </p:txBody>
      </p:sp>
    </p:spTree>
    <p:extLst>
      <p:ext uri="{BB962C8B-B14F-4D97-AF65-F5344CB8AC3E}">
        <p14:creationId xmlns:p14="http://schemas.microsoft.com/office/powerpoint/2010/main" val="7407265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599"/>
            <a:ext cx="9875520" cy="1022555"/>
          </a:xfrm>
          <a:solidFill>
            <a:schemeClr val="accent4">
              <a:lumMod val="20000"/>
              <a:lumOff val="80000"/>
            </a:schemeClr>
          </a:solidFill>
        </p:spPr>
        <p:txBody>
          <a:bodyPr>
            <a:normAutofit/>
          </a:bodyPr>
          <a:lstStyle/>
          <a:p>
            <a:r>
              <a:rPr lang="en-CA"/>
              <a:t>Eucharistic Prayer - #2</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753848"/>
            <a:ext cx="10475259" cy="4790387"/>
          </a:xfrm>
        </p:spPr>
        <p:txBody>
          <a:bodyPr>
            <a:noAutofit/>
          </a:bodyPr>
          <a:lstStyle/>
          <a:p>
            <a:pPr marL="45720" indent="0">
              <a:lnSpc>
                <a:spcPct val="100000"/>
              </a:lnSpc>
              <a:buNone/>
            </a:pPr>
            <a:r>
              <a:rPr lang="en-CA" sz="4000">
                <a:solidFill>
                  <a:srgbClr val="FF0000"/>
                </a:solidFill>
              </a:rPr>
              <a:t>All</a:t>
            </a:r>
            <a:r>
              <a:rPr lang="en-CA" sz="4000"/>
              <a:t>		</a:t>
            </a:r>
            <a:r>
              <a:rPr lang="en-US" sz="4000" b="1"/>
              <a:t>Holy, holy, holy Lord, God of power and might, Holy, holy, holy Lord, God of power and might. Heaven and earth are full, full of your glory. Hosanna in the highest, Hosanna in the highest. Blessed is he who comes in the name of the Lord. Hosanna in the highest, Hosanna in the highest.</a:t>
            </a:r>
          </a:p>
        </p:txBody>
      </p:sp>
    </p:spTree>
    <p:extLst>
      <p:ext uri="{BB962C8B-B14F-4D97-AF65-F5344CB8AC3E}">
        <p14:creationId xmlns:p14="http://schemas.microsoft.com/office/powerpoint/2010/main" val="24803890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1E5F7-1A69-04AA-6EE7-803DC41F9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E0D04B-A8E3-0ABF-7A7C-29EC8D993313}"/>
              </a:ext>
            </a:extLst>
          </p:cNvPr>
          <p:cNvSpPr>
            <a:spLocks noGrp="1"/>
          </p:cNvSpPr>
          <p:nvPr>
            <p:ph type="title"/>
          </p:nvPr>
        </p:nvSpPr>
        <p:spPr>
          <a:xfrm>
            <a:off x="1143000" y="609599"/>
            <a:ext cx="9875520" cy="1022555"/>
          </a:xfrm>
          <a:solidFill>
            <a:schemeClr val="accent4">
              <a:lumMod val="20000"/>
              <a:lumOff val="80000"/>
            </a:schemeClr>
          </a:solidFill>
        </p:spPr>
        <p:txBody>
          <a:bodyPr>
            <a:normAutofit/>
          </a:bodyPr>
          <a:lstStyle/>
          <a:p>
            <a:r>
              <a:rPr lang="en-CA"/>
              <a:t>Eucharistic Prayer - #2</a:t>
            </a:r>
          </a:p>
        </p:txBody>
      </p:sp>
      <p:sp>
        <p:nvSpPr>
          <p:cNvPr id="3" name="Content Placeholder 2">
            <a:extLst>
              <a:ext uri="{FF2B5EF4-FFF2-40B4-BE49-F238E27FC236}">
                <a16:creationId xmlns:a16="http://schemas.microsoft.com/office/drawing/2014/main" id="{6AFF2497-DF16-13F6-1B97-8EB2B2EA688F}"/>
              </a:ext>
            </a:extLst>
          </p:cNvPr>
          <p:cNvSpPr>
            <a:spLocks noGrp="1"/>
          </p:cNvSpPr>
          <p:nvPr>
            <p:ph idx="1"/>
          </p:nvPr>
        </p:nvSpPr>
        <p:spPr>
          <a:xfrm>
            <a:off x="1143000" y="1753848"/>
            <a:ext cx="10475259" cy="4790387"/>
          </a:xfrm>
        </p:spPr>
        <p:txBody>
          <a:bodyPr>
            <a:noAutofit/>
          </a:bodyPr>
          <a:lstStyle/>
          <a:p>
            <a:pPr marL="45720" indent="0">
              <a:lnSpc>
                <a:spcPct val="100000"/>
              </a:lnSpc>
              <a:buNone/>
            </a:pPr>
            <a:r>
              <a:rPr lang="en-US" sz="3600">
                <a:solidFill>
                  <a:srgbClr val="FF0000"/>
                </a:solidFill>
              </a:rPr>
              <a:t>Celebrant	</a:t>
            </a:r>
            <a:r>
              <a:rPr lang="en-US" sz="3600"/>
              <a:t>Holy and gracious God, accept our praise, through your Son our Saviour Jesus Christ; who on the night he was handed over to suffering and death, took bread and gave you thanks, saying, “Take, and eat: this is my body which is broken for you.” In the same way he took the cup, saying, </a:t>
            </a:r>
            <a:br>
              <a:rPr lang="en-US" sz="3600"/>
            </a:br>
            <a:r>
              <a:rPr lang="en-US" sz="3600"/>
              <a:t>“This is my blood which is shed for you. When you do this, you do it in memory of me.” </a:t>
            </a:r>
            <a:endParaRPr lang="en-CA" sz="3600"/>
          </a:p>
        </p:txBody>
      </p:sp>
    </p:spTree>
    <p:extLst>
      <p:ext uri="{BB962C8B-B14F-4D97-AF65-F5344CB8AC3E}">
        <p14:creationId xmlns:p14="http://schemas.microsoft.com/office/powerpoint/2010/main" val="26901357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1012959"/>
          </a:xfrm>
          <a:solidFill>
            <a:schemeClr val="accent4">
              <a:lumMod val="20000"/>
              <a:lumOff val="80000"/>
            </a:schemeClr>
          </a:solidFill>
        </p:spPr>
        <p:txBody>
          <a:bodyPr>
            <a:normAutofit/>
          </a:bodyPr>
          <a:lstStyle/>
          <a:p>
            <a:r>
              <a:rPr lang="en-CA"/>
              <a:t>Eucharistic Prayer - #2</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858780"/>
            <a:ext cx="9872871" cy="4237220"/>
          </a:xfrm>
        </p:spPr>
        <p:txBody>
          <a:bodyPr>
            <a:normAutofit/>
          </a:bodyPr>
          <a:lstStyle/>
          <a:p>
            <a:pPr marL="45720" indent="0">
              <a:lnSpc>
                <a:spcPct val="100000"/>
              </a:lnSpc>
              <a:buNone/>
            </a:pPr>
            <a:r>
              <a:rPr lang="en-CA" sz="3600">
                <a:solidFill>
                  <a:srgbClr val="FF0000"/>
                </a:solidFill>
              </a:rPr>
              <a:t>Celebrant </a:t>
            </a:r>
            <a:r>
              <a:rPr lang="en-CA" sz="3600"/>
              <a:t>	</a:t>
            </a:r>
            <a:r>
              <a:rPr lang="en-US" sz="3600"/>
              <a:t> Remembering, therefore, his death and resurrection, we offer you this bread and this cup, giving thanks that you have made us worthy to stand in your presence and serve you. We ask you to send your Holy Spirit upon the offering of your holy Church. Gather into one all who share in these sacred mysteries, 	</a:t>
            </a:r>
            <a:r>
              <a:rPr lang="en-US" sz="2800"/>
              <a:t>	</a:t>
            </a:r>
            <a:endParaRPr lang="en-CA" sz="2800">
              <a:solidFill>
                <a:srgbClr val="FF0000"/>
              </a:solidFill>
            </a:endParaRPr>
          </a:p>
        </p:txBody>
      </p:sp>
    </p:spTree>
    <p:extLst>
      <p:ext uri="{BB962C8B-B14F-4D97-AF65-F5344CB8AC3E}">
        <p14:creationId xmlns:p14="http://schemas.microsoft.com/office/powerpoint/2010/main" val="3533893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943897"/>
          </a:xfrm>
          <a:solidFill>
            <a:schemeClr val="accent4">
              <a:lumMod val="20000"/>
              <a:lumOff val="80000"/>
            </a:schemeClr>
          </a:solidFill>
        </p:spPr>
        <p:txBody>
          <a:bodyPr>
            <a:normAutofit/>
          </a:bodyPr>
          <a:lstStyle/>
          <a:p>
            <a:r>
              <a:rPr lang="en-CA"/>
              <a:t>Eucharistic Prayer - #2</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1858780"/>
            <a:ext cx="9872871" cy="4237220"/>
          </a:xfrm>
        </p:spPr>
        <p:txBody>
          <a:bodyPr>
            <a:normAutofit/>
          </a:bodyPr>
          <a:lstStyle/>
          <a:p>
            <a:pPr marL="45720" indent="0">
              <a:lnSpc>
                <a:spcPct val="100000"/>
              </a:lnSpc>
              <a:buNone/>
            </a:pPr>
            <a:r>
              <a:rPr lang="en-CA" sz="3600">
                <a:solidFill>
                  <a:srgbClr val="FF0000"/>
                </a:solidFill>
              </a:rPr>
              <a:t>Celebrant </a:t>
            </a:r>
            <a:r>
              <a:rPr lang="en-CA" sz="3600"/>
              <a:t>	</a:t>
            </a:r>
            <a:r>
              <a:rPr lang="en-US" sz="3600"/>
              <a:t>filling them with the Holy Spirit and confirming their faith in the truth, that together we may praise you and give you glory through your Servant, Jesus Christ. 		</a:t>
            </a:r>
          </a:p>
          <a:p>
            <a:pPr marL="45720" indent="0">
              <a:lnSpc>
                <a:spcPct val="100000"/>
              </a:lnSpc>
              <a:buNone/>
            </a:pPr>
            <a:r>
              <a:rPr lang="en-US" sz="3600"/>
              <a:t>All glory and honour are yours, Father and Son, with the Holy Spirit in the holy Church, now and for ever. </a:t>
            </a:r>
            <a:r>
              <a:rPr lang="en-US" sz="3600" b="1"/>
              <a:t>Amen.</a:t>
            </a:r>
            <a:endParaRPr lang="en-CA" sz="3600" b="1">
              <a:solidFill>
                <a:srgbClr val="FF0000"/>
              </a:solidFill>
            </a:endParaRPr>
          </a:p>
        </p:txBody>
      </p:sp>
    </p:spTree>
    <p:extLst>
      <p:ext uri="{BB962C8B-B14F-4D97-AF65-F5344CB8AC3E}">
        <p14:creationId xmlns:p14="http://schemas.microsoft.com/office/powerpoint/2010/main" val="42084976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1012959"/>
          </a:xfrm>
          <a:solidFill>
            <a:schemeClr val="accent4">
              <a:lumMod val="20000"/>
              <a:lumOff val="80000"/>
            </a:schemeClr>
          </a:solidFill>
        </p:spPr>
        <p:txBody>
          <a:bodyPr>
            <a:normAutofit/>
          </a:bodyPr>
          <a:lstStyle/>
          <a:p>
            <a:r>
              <a:rPr lang="en-CA"/>
              <a:t>The Lord’s Prayer</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019735" y="1757180"/>
            <a:ext cx="10152529" cy="4796020"/>
          </a:xfrm>
        </p:spPr>
        <p:txBody>
          <a:bodyPr>
            <a:noAutofit/>
          </a:bodyPr>
          <a:lstStyle/>
          <a:p>
            <a:pPr marL="45720" indent="0">
              <a:lnSpc>
                <a:spcPct val="100000"/>
              </a:lnSpc>
              <a:buNone/>
            </a:pPr>
            <a:r>
              <a:rPr lang="en-CA" sz="3200">
                <a:solidFill>
                  <a:srgbClr val="FF0000"/>
                </a:solidFill>
              </a:rPr>
              <a:t>Celebrant		</a:t>
            </a:r>
            <a:r>
              <a:rPr lang="en-US" sz="3200"/>
              <a:t>And now, as our Saviour Christ has taught us, we are bold to say,</a:t>
            </a:r>
          </a:p>
          <a:p>
            <a:pPr marL="45720" indent="0">
              <a:lnSpc>
                <a:spcPct val="100000"/>
              </a:lnSpc>
              <a:buNone/>
            </a:pPr>
            <a:r>
              <a:rPr lang="en-CA" sz="3200">
                <a:solidFill>
                  <a:srgbClr val="FF0000"/>
                </a:solidFill>
              </a:rPr>
              <a:t>All</a:t>
            </a:r>
            <a:r>
              <a:rPr lang="en-CA" sz="3200"/>
              <a:t>	</a:t>
            </a:r>
            <a:r>
              <a:rPr lang="en-US" sz="3300" b="1"/>
              <a:t>Our Father, who art in heaven, hallowed be thy name, thy kingdom come, thy will be done, on earth as it is in heaven. Give us this day our daily bread. And forgive us our trespasses, as we forgive those who trespass against us. And lead us not into temptation, but deliver us from evil. For thine is the kingdom, the power, and the glory, for ever and ever. Amen.</a:t>
            </a:r>
            <a:endParaRPr lang="en-US" sz="3300" b="1">
              <a:solidFill>
                <a:srgbClr val="FF0000"/>
              </a:solidFill>
            </a:endParaRPr>
          </a:p>
        </p:txBody>
      </p:sp>
    </p:spTree>
    <p:extLst>
      <p:ext uri="{BB962C8B-B14F-4D97-AF65-F5344CB8AC3E}">
        <p14:creationId xmlns:p14="http://schemas.microsoft.com/office/powerpoint/2010/main" val="29940649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1061884"/>
          </a:xfrm>
          <a:solidFill>
            <a:schemeClr val="accent4">
              <a:lumMod val="20000"/>
              <a:lumOff val="80000"/>
            </a:schemeClr>
          </a:solidFill>
        </p:spPr>
        <p:txBody>
          <a:bodyPr>
            <a:normAutofit/>
          </a:bodyPr>
          <a:lstStyle/>
          <a:p>
            <a:r>
              <a:rPr lang="en-CA"/>
              <a:t>The Breaking of the Bread</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p:txBody>
          <a:bodyPr>
            <a:normAutofit/>
          </a:bodyPr>
          <a:lstStyle/>
          <a:p>
            <a:pPr marL="45720" indent="0">
              <a:lnSpc>
                <a:spcPct val="120000"/>
              </a:lnSpc>
              <a:buNone/>
            </a:pPr>
            <a:r>
              <a:rPr lang="en-CA" sz="3200">
                <a:solidFill>
                  <a:srgbClr val="FF0000"/>
                </a:solidFill>
              </a:rPr>
              <a:t>Celebrant 		</a:t>
            </a:r>
            <a:r>
              <a:rPr lang="en-CA" sz="3200"/>
              <a:t>“I am the bread of life,” says the Lord. “Whoever comes to me will never be hungry; whoever believes in me will never thirst.” </a:t>
            </a:r>
          </a:p>
          <a:p>
            <a:pPr marL="45720" indent="0">
              <a:lnSpc>
                <a:spcPct val="120000"/>
              </a:lnSpc>
              <a:buNone/>
            </a:pPr>
            <a:r>
              <a:rPr lang="en-CA" sz="3400">
                <a:solidFill>
                  <a:srgbClr val="FF0000"/>
                </a:solidFill>
              </a:rPr>
              <a:t>All</a:t>
            </a:r>
            <a:r>
              <a:rPr lang="en-CA" sz="3400" b="1">
                <a:solidFill>
                  <a:srgbClr val="FF0000"/>
                </a:solidFill>
              </a:rPr>
              <a:t> 			</a:t>
            </a:r>
            <a:r>
              <a:rPr lang="en-CA" sz="3400" b="1"/>
              <a:t>Taste and see that the Lord is good; happy are they who trust in him!</a:t>
            </a:r>
          </a:p>
        </p:txBody>
      </p:sp>
    </p:spTree>
    <p:extLst>
      <p:ext uri="{BB962C8B-B14F-4D97-AF65-F5344CB8AC3E}">
        <p14:creationId xmlns:p14="http://schemas.microsoft.com/office/powerpoint/2010/main" val="793862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5B1C3-6374-4E14-F997-D96F33D05D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7E184-B5A9-165C-387C-45AB6D10BB66}"/>
              </a:ext>
            </a:extLst>
          </p:cNvPr>
          <p:cNvSpPr>
            <a:spLocks noGrp="1"/>
          </p:cNvSpPr>
          <p:nvPr>
            <p:ph type="title"/>
          </p:nvPr>
        </p:nvSpPr>
        <p:spPr>
          <a:solidFill>
            <a:schemeClr val="accent4">
              <a:lumMod val="20000"/>
              <a:lumOff val="80000"/>
            </a:schemeClr>
          </a:solidFill>
        </p:spPr>
        <p:txBody>
          <a:bodyPr>
            <a:normAutofit/>
          </a:bodyPr>
          <a:lstStyle/>
          <a:p>
            <a:r>
              <a:rPr lang="en-CA" sz="4000"/>
              <a:t>Opening Hymn </a:t>
            </a:r>
            <a:br>
              <a:rPr lang="en-CA" sz="4000"/>
            </a:br>
            <a:r>
              <a:rPr lang="en-US" sz="4000"/>
              <a:t>Let Us Build a House</a:t>
            </a:r>
            <a:endParaRPr lang="en-CA" sz="4000"/>
          </a:p>
        </p:txBody>
      </p:sp>
      <p:sp>
        <p:nvSpPr>
          <p:cNvPr id="3" name="Content Placeholder 2">
            <a:extLst>
              <a:ext uri="{FF2B5EF4-FFF2-40B4-BE49-F238E27FC236}">
                <a16:creationId xmlns:a16="http://schemas.microsoft.com/office/drawing/2014/main" id="{1CD025A7-66B1-F8D9-3843-0AFFEBF73E57}"/>
              </a:ext>
            </a:extLst>
          </p:cNvPr>
          <p:cNvSpPr>
            <a:spLocks noGrp="1"/>
          </p:cNvSpPr>
          <p:nvPr>
            <p:ph idx="1"/>
          </p:nvPr>
        </p:nvSpPr>
        <p:spPr>
          <a:xfrm>
            <a:off x="1142998" y="2057400"/>
            <a:ext cx="9875521" cy="4038600"/>
          </a:xfrm>
        </p:spPr>
        <p:txBody>
          <a:bodyPr vert="horz" lIns="91440" tIns="45720" rIns="91440" bIns="45720" rtlCol="0" anchor="t">
            <a:noAutofit/>
          </a:bodyPr>
          <a:lstStyle/>
          <a:p>
            <a:pPr marL="45720" indent="0">
              <a:lnSpc>
                <a:spcPct val="120000"/>
              </a:lnSpc>
              <a:spcBef>
                <a:spcPts val="0"/>
              </a:spcBef>
              <a:buNone/>
            </a:pPr>
            <a:r>
              <a:rPr lang="en-US" sz="3400" b="1"/>
              <a:t>3. Let us build a house where love is found </a:t>
            </a:r>
            <a:br>
              <a:rPr lang="en-US" sz="3400" b="1"/>
            </a:br>
            <a:r>
              <a:rPr lang="en-US" sz="3400" b="1"/>
              <a:t>in water, wine and wheat;</a:t>
            </a:r>
          </a:p>
          <a:p>
            <a:pPr marL="45720" indent="0">
              <a:lnSpc>
                <a:spcPct val="120000"/>
              </a:lnSpc>
              <a:spcBef>
                <a:spcPts val="0"/>
              </a:spcBef>
              <a:buNone/>
            </a:pPr>
            <a:r>
              <a:rPr lang="en-US" sz="3400" b="1"/>
              <a:t>A banquet hall on holy ground, </a:t>
            </a:r>
            <a:br>
              <a:rPr lang="en-US" sz="3400" b="1"/>
            </a:br>
            <a:r>
              <a:rPr lang="en-US" sz="3400" b="1"/>
              <a:t>where peace and justice meet.</a:t>
            </a:r>
          </a:p>
          <a:p>
            <a:pPr marL="45720" indent="0">
              <a:lnSpc>
                <a:spcPct val="120000"/>
              </a:lnSpc>
              <a:spcBef>
                <a:spcPts val="0"/>
              </a:spcBef>
              <a:buNone/>
            </a:pPr>
            <a:r>
              <a:rPr lang="en-US" sz="3400" b="1"/>
              <a:t>Here the love of God, through Jesus, </a:t>
            </a:r>
            <a:br>
              <a:rPr lang="en-US" sz="3400" b="1"/>
            </a:br>
            <a:r>
              <a:rPr lang="en-US" sz="3400" b="1"/>
              <a:t>is revealed in time and space;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31584085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1052052"/>
          </a:xfrm>
          <a:solidFill>
            <a:schemeClr val="accent4">
              <a:lumMod val="20000"/>
              <a:lumOff val="80000"/>
            </a:schemeClr>
          </a:solidFill>
        </p:spPr>
        <p:txBody>
          <a:bodyPr>
            <a:normAutofit/>
          </a:bodyPr>
          <a:lstStyle/>
          <a:p>
            <a:r>
              <a:rPr lang="en-CA"/>
              <a:t>Agnus Dei – #747 Jesus, Lamb of God</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p:txBody>
          <a:bodyPr>
            <a:normAutofit/>
          </a:bodyPr>
          <a:lstStyle/>
          <a:p>
            <a:pPr marL="45720" indent="0">
              <a:buNone/>
            </a:pPr>
            <a:r>
              <a:rPr lang="en-US" sz="3600">
                <a:solidFill>
                  <a:srgbClr val="FF0000"/>
                </a:solidFill>
              </a:rPr>
              <a:t>All</a:t>
            </a:r>
            <a:r>
              <a:rPr lang="en-US" sz="3600"/>
              <a:t>	</a:t>
            </a:r>
            <a:r>
              <a:rPr lang="en-US" sz="3600" b="1"/>
              <a:t>Jesus, Lamb of God, have mercy on us.</a:t>
            </a:r>
          </a:p>
          <a:p>
            <a:pPr marL="45720" indent="0">
              <a:buNone/>
            </a:pPr>
            <a:r>
              <a:rPr lang="en-US" sz="3600" b="1"/>
              <a:t>	Jesus, bearer of our sins, have mercy on us. </a:t>
            </a:r>
          </a:p>
          <a:p>
            <a:pPr marL="45720" indent="0">
              <a:buNone/>
            </a:pPr>
            <a:r>
              <a:rPr lang="en-US" sz="3600" b="1"/>
              <a:t>	Jesus, redeemer, redeemer of the world, </a:t>
            </a:r>
          </a:p>
          <a:p>
            <a:pPr marL="45720" indent="0">
              <a:buNone/>
            </a:pPr>
            <a:r>
              <a:rPr lang="en-US" sz="3600" b="1"/>
              <a:t>	give us your peace, give us your peace. </a:t>
            </a:r>
            <a:endParaRPr lang="en-CA" sz="3600" b="1"/>
          </a:p>
        </p:txBody>
      </p:sp>
    </p:spTree>
    <p:extLst>
      <p:ext uri="{BB962C8B-B14F-4D97-AF65-F5344CB8AC3E}">
        <p14:creationId xmlns:p14="http://schemas.microsoft.com/office/powerpoint/2010/main" val="17663065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183E8-04C5-1B29-0A7F-9B8C67853C88}"/>
              </a:ext>
            </a:extLst>
          </p:cNvPr>
          <p:cNvSpPr>
            <a:spLocks noGrp="1"/>
          </p:cNvSpPr>
          <p:nvPr>
            <p:ph type="title"/>
          </p:nvPr>
        </p:nvSpPr>
        <p:spPr>
          <a:xfrm>
            <a:off x="998621" y="4259179"/>
            <a:ext cx="10575757" cy="2077586"/>
          </a:xfrm>
        </p:spPr>
        <p:txBody>
          <a:bodyPr vert="horz" lIns="91440" tIns="45720" rIns="91440" bIns="45720" rtlCol="0" anchor="b">
            <a:normAutofit fontScale="90000"/>
          </a:bodyPr>
          <a:lstStyle/>
          <a:p>
            <a:pPr>
              <a:lnSpc>
                <a:spcPct val="85000"/>
              </a:lnSpc>
            </a:pPr>
            <a:r>
              <a:rPr lang="en-US" sz="3600" b="1" i="1"/>
              <a:t>All baptized Christians are welcome to receive Communion. </a:t>
            </a:r>
            <a:br>
              <a:rPr lang="en-US" sz="3600" b="1" i="1"/>
            </a:br>
            <a:br>
              <a:rPr lang="en-US" sz="1100" b="1" i="1"/>
            </a:br>
            <a:r>
              <a:rPr lang="en-US" sz="3100" b="1" i="1"/>
              <a:t>All others are welcome to come forward to receive a blessing.</a:t>
            </a:r>
            <a:br>
              <a:rPr lang="en-US" sz="3200" b="1" i="1"/>
            </a:br>
            <a:r>
              <a:rPr lang="en-US" sz="3100" b="1" i="1"/>
              <a:t>Currently, intinction (dipping the bread in the wine) is strictly prohibited for hygienic reason.  If desired, you may instead lay your hands on the base of the chalice. </a:t>
            </a:r>
            <a:endParaRPr lang="en-US" sz="3200" b="1" i="1"/>
          </a:p>
        </p:txBody>
      </p:sp>
      <p:pic>
        <p:nvPicPr>
          <p:cNvPr id="4" name="Picture 3" descr="The Bible, chalice and bread by John Snyder&#10;">
            <a:extLst>
              <a:ext uri="{FF2B5EF4-FFF2-40B4-BE49-F238E27FC236}">
                <a16:creationId xmlns:a16="http://schemas.microsoft.com/office/drawing/2014/main" id="{8FF0D079-C56F-69E0-B966-146B2844165D}"/>
              </a:ext>
              <a:ext uri="{C183D7F6-B498-43B3-948B-1728B52AA6E4}">
                <adec:decorative xmlns:adec="http://schemas.microsoft.com/office/drawing/2017/decorative" val="0"/>
              </a:ext>
            </a:extLst>
          </p:cNvPr>
          <p:cNvPicPr>
            <a:picLocks noChangeAspect="1"/>
          </p:cNvPicPr>
          <p:nvPr/>
        </p:nvPicPr>
        <p:blipFill rotWithShape="1">
          <a:blip r:embed="rId2">
            <a:extLst>
              <a:ext uri="{28A0092B-C50C-407E-A947-70E740481C1C}">
                <a14:useLocalDpi xmlns:a14="http://schemas.microsoft.com/office/drawing/2010/main" val="0"/>
              </a:ext>
            </a:extLst>
          </a:blip>
          <a:srcRect t="29217" r="1" b="28742"/>
          <a:stretch/>
        </p:blipFill>
        <p:spPr>
          <a:xfrm>
            <a:off x="243840" y="256540"/>
            <a:ext cx="11704320" cy="3764276"/>
          </a:xfrm>
          <a:prstGeom prst="rect">
            <a:avLst/>
          </a:prstGeom>
        </p:spPr>
      </p:pic>
    </p:spTree>
    <p:extLst>
      <p:ext uri="{BB962C8B-B14F-4D97-AF65-F5344CB8AC3E}">
        <p14:creationId xmlns:p14="http://schemas.microsoft.com/office/powerpoint/2010/main" val="13233989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solidFill>
            <a:schemeClr val="accent4">
              <a:lumMod val="20000"/>
              <a:lumOff val="80000"/>
            </a:schemeClr>
          </a:solidFill>
        </p:spPr>
        <p:txBody>
          <a:bodyPr>
            <a:normAutofit/>
          </a:bodyPr>
          <a:lstStyle/>
          <a:p>
            <a:r>
              <a:rPr lang="en-CA" sz="4000"/>
              <a:t>First Communion Hymn </a:t>
            </a:r>
            <a:br>
              <a:rPr lang="en-CA"/>
            </a:br>
            <a:r>
              <a:rPr lang="en-CA"/>
              <a:t>#</a:t>
            </a:r>
            <a:r>
              <a:rPr lang="en-US"/>
              <a:t>345 King of Glory, King of Peace</a:t>
            </a:r>
            <a:endParaRPr lang="en-CA"/>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a:xfrm>
            <a:off x="1143000" y="2165230"/>
            <a:ext cx="9872871" cy="3930769"/>
          </a:xfrm>
        </p:spPr>
        <p:txBody>
          <a:bodyPr>
            <a:noAutofit/>
          </a:bodyPr>
          <a:lstStyle/>
          <a:p>
            <a:pPr marL="45720" indent="0">
              <a:lnSpc>
                <a:spcPct val="120000"/>
              </a:lnSpc>
              <a:spcBef>
                <a:spcPts val="0"/>
              </a:spcBef>
              <a:buNone/>
            </a:pPr>
            <a:r>
              <a:rPr lang="en-US" sz="3400" b="1"/>
              <a:t>1. King of glory, King of peace, I will love thee; </a:t>
            </a:r>
            <a:br>
              <a:rPr lang="en-US" sz="3400" b="1"/>
            </a:br>
            <a:r>
              <a:rPr lang="en-US" sz="3400" b="1"/>
              <a:t>and that love may never cease, I will move thee. </a:t>
            </a:r>
            <a:br>
              <a:rPr lang="en-US" sz="3400" b="1"/>
            </a:br>
            <a:r>
              <a:rPr lang="en-US" sz="3400" b="1"/>
              <a:t>Thou hast granted my request, thou hast heard me; thou didst note my working breast, </a:t>
            </a:r>
            <a:br>
              <a:rPr lang="en-US" sz="3400" b="1"/>
            </a:br>
            <a:r>
              <a:rPr lang="en-US" sz="3400" b="1"/>
              <a:t>thou hast spared me. </a:t>
            </a:r>
          </a:p>
        </p:txBody>
      </p:sp>
    </p:spTree>
    <p:extLst>
      <p:ext uri="{BB962C8B-B14F-4D97-AF65-F5344CB8AC3E}">
        <p14:creationId xmlns:p14="http://schemas.microsoft.com/office/powerpoint/2010/main" val="4592008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91771-256A-1F90-FDCF-9B49B4A72E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9BD4E1-DA12-0C21-BD79-57B3F22A5D74}"/>
              </a:ext>
            </a:extLst>
          </p:cNvPr>
          <p:cNvSpPr>
            <a:spLocks noGrp="1"/>
          </p:cNvSpPr>
          <p:nvPr>
            <p:ph type="title"/>
          </p:nvPr>
        </p:nvSpPr>
        <p:spPr>
          <a:solidFill>
            <a:schemeClr val="accent4">
              <a:lumMod val="20000"/>
              <a:lumOff val="80000"/>
            </a:schemeClr>
          </a:solidFill>
        </p:spPr>
        <p:txBody>
          <a:bodyPr>
            <a:normAutofit/>
          </a:bodyPr>
          <a:lstStyle/>
          <a:p>
            <a:r>
              <a:rPr lang="en-CA" sz="4000"/>
              <a:t>First Communion Hymn </a:t>
            </a:r>
            <a:br>
              <a:rPr lang="en-CA"/>
            </a:br>
            <a:r>
              <a:rPr lang="en-CA"/>
              <a:t>#</a:t>
            </a:r>
            <a:r>
              <a:rPr lang="en-US"/>
              <a:t>345 King of Glory, King of Peace</a:t>
            </a:r>
            <a:endParaRPr lang="en-CA"/>
          </a:p>
        </p:txBody>
      </p:sp>
      <p:sp>
        <p:nvSpPr>
          <p:cNvPr id="3" name="Content Placeholder 2">
            <a:extLst>
              <a:ext uri="{FF2B5EF4-FFF2-40B4-BE49-F238E27FC236}">
                <a16:creationId xmlns:a16="http://schemas.microsoft.com/office/drawing/2014/main" id="{17A28CDF-7238-7DD0-8DA5-A4B62981FC6F}"/>
              </a:ext>
            </a:extLst>
          </p:cNvPr>
          <p:cNvSpPr>
            <a:spLocks noGrp="1"/>
          </p:cNvSpPr>
          <p:nvPr>
            <p:ph idx="1"/>
          </p:nvPr>
        </p:nvSpPr>
        <p:spPr>
          <a:xfrm>
            <a:off x="1143000" y="2165230"/>
            <a:ext cx="9872871" cy="3930769"/>
          </a:xfrm>
        </p:spPr>
        <p:txBody>
          <a:bodyPr>
            <a:noAutofit/>
          </a:bodyPr>
          <a:lstStyle/>
          <a:p>
            <a:pPr marL="45720" indent="0">
              <a:lnSpc>
                <a:spcPct val="120000"/>
              </a:lnSpc>
              <a:spcBef>
                <a:spcPts val="0"/>
              </a:spcBef>
              <a:buNone/>
            </a:pPr>
            <a:r>
              <a:rPr lang="en-US" sz="3400" b="1"/>
              <a:t>2. Wherefore with my utmost art I will sing thee, and the cream of all my heart I will bring thee. Though my sins against me cried thou didst clear me; and alone, when they replied, thou didst hear me. </a:t>
            </a:r>
          </a:p>
        </p:txBody>
      </p:sp>
    </p:spTree>
    <p:extLst>
      <p:ext uri="{BB962C8B-B14F-4D97-AF65-F5344CB8AC3E}">
        <p14:creationId xmlns:p14="http://schemas.microsoft.com/office/powerpoint/2010/main" val="28607380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100D4-886B-EB5E-F34F-45450AB499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658EB-24DB-1336-95E1-5EA9F7727A8B}"/>
              </a:ext>
            </a:extLst>
          </p:cNvPr>
          <p:cNvSpPr>
            <a:spLocks noGrp="1"/>
          </p:cNvSpPr>
          <p:nvPr>
            <p:ph type="title"/>
          </p:nvPr>
        </p:nvSpPr>
        <p:spPr>
          <a:solidFill>
            <a:schemeClr val="accent4">
              <a:lumMod val="20000"/>
              <a:lumOff val="80000"/>
            </a:schemeClr>
          </a:solidFill>
        </p:spPr>
        <p:txBody>
          <a:bodyPr>
            <a:normAutofit/>
          </a:bodyPr>
          <a:lstStyle/>
          <a:p>
            <a:r>
              <a:rPr lang="en-CA" sz="4000"/>
              <a:t>First Communion Hymn </a:t>
            </a:r>
            <a:br>
              <a:rPr lang="en-CA"/>
            </a:br>
            <a:r>
              <a:rPr lang="en-CA"/>
              <a:t>#</a:t>
            </a:r>
            <a:r>
              <a:rPr lang="en-US"/>
              <a:t>345 King of Glory, King of Peace</a:t>
            </a:r>
            <a:endParaRPr lang="en-CA"/>
          </a:p>
        </p:txBody>
      </p:sp>
      <p:sp>
        <p:nvSpPr>
          <p:cNvPr id="3" name="Content Placeholder 2">
            <a:extLst>
              <a:ext uri="{FF2B5EF4-FFF2-40B4-BE49-F238E27FC236}">
                <a16:creationId xmlns:a16="http://schemas.microsoft.com/office/drawing/2014/main" id="{4476B621-5258-F0BE-C1B3-C063D7BE4E7D}"/>
              </a:ext>
            </a:extLst>
          </p:cNvPr>
          <p:cNvSpPr>
            <a:spLocks noGrp="1"/>
          </p:cNvSpPr>
          <p:nvPr>
            <p:ph idx="1"/>
          </p:nvPr>
        </p:nvSpPr>
        <p:spPr>
          <a:xfrm>
            <a:off x="1143000" y="2165230"/>
            <a:ext cx="9872871" cy="3930769"/>
          </a:xfrm>
        </p:spPr>
        <p:txBody>
          <a:bodyPr>
            <a:noAutofit/>
          </a:bodyPr>
          <a:lstStyle/>
          <a:p>
            <a:pPr marL="45720" indent="0">
              <a:lnSpc>
                <a:spcPct val="120000"/>
              </a:lnSpc>
              <a:spcBef>
                <a:spcPts val="0"/>
              </a:spcBef>
              <a:buNone/>
            </a:pPr>
            <a:r>
              <a:rPr lang="en-US" sz="3400" b="1"/>
              <a:t>3. Seven whole days, not one in seven, </a:t>
            </a:r>
            <a:br>
              <a:rPr lang="en-US" sz="3400" b="1"/>
            </a:br>
            <a:r>
              <a:rPr lang="en-US" sz="3400" b="1"/>
              <a:t>I will praise thee; </a:t>
            </a:r>
          </a:p>
          <a:p>
            <a:pPr marL="45720" indent="0">
              <a:lnSpc>
                <a:spcPct val="120000"/>
              </a:lnSpc>
              <a:spcBef>
                <a:spcPts val="0"/>
              </a:spcBef>
              <a:buNone/>
            </a:pPr>
            <a:r>
              <a:rPr lang="en-US" sz="3400" b="1"/>
              <a:t>in my heart, though not in heaven, I can raise thee.</a:t>
            </a:r>
          </a:p>
          <a:p>
            <a:pPr marL="45720" indent="0">
              <a:lnSpc>
                <a:spcPct val="120000"/>
              </a:lnSpc>
              <a:spcBef>
                <a:spcPts val="0"/>
              </a:spcBef>
              <a:buNone/>
            </a:pPr>
            <a:r>
              <a:rPr lang="en-US" sz="3400" b="1"/>
              <a:t>Small it is, in this poor sort to </a:t>
            </a:r>
            <a:r>
              <a:rPr lang="en-US" sz="3400" b="1" err="1"/>
              <a:t>enrol</a:t>
            </a:r>
            <a:r>
              <a:rPr lang="en-US" sz="3400" b="1"/>
              <a:t> thee:</a:t>
            </a:r>
          </a:p>
          <a:p>
            <a:pPr marL="45720" indent="0">
              <a:lnSpc>
                <a:spcPct val="120000"/>
              </a:lnSpc>
              <a:spcBef>
                <a:spcPts val="0"/>
              </a:spcBef>
              <a:buNone/>
            </a:pPr>
            <a:r>
              <a:rPr lang="en-US" sz="3400" b="1"/>
              <a:t>eternity's too short even to extol thee</a:t>
            </a:r>
          </a:p>
        </p:txBody>
      </p:sp>
    </p:spTree>
    <p:extLst>
      <p:ext uri="{BB962C8B-B14F-4D97-AF65-F5344CB8AC3E}">
        <p14:creationId xmlns:p14="http://schemas.microsoft.com/office/powerpoint/2010/main" val="26109837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6BB17-9220-3706-06A7-4822B33CF7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843356-E469-6400-6B6C-1D4A89299D57}"/>
              </a:ext>
            </a:extLst>
          </p:cNvPr>
          <p:cNvSpPr>
            <a:spLocks noGrp="1"/>
          </p:cNvSpPr>
          <p:nvPr>
            <p:ph type="title"/>
          </p:nvPr>
        </p:nvSpPr>
        <p:spPr>
          <a:solidFill>
            <a:schemeClr val="accent4">
              <a:lumMod val="20000"/>
              <a:lumOff val="80000"/>
            </a:schemeClr>
          </a:solidFill>
        </p:spPr>
        <p:txBody>
          <a:bodyPr>
            <a:normAutofit/>
          </a:bodyPr>
          <a:lstStyle/>
          <a:p>
            <a:r>
              <a:rPr lang="en-CA" sz="4000"/>
              <a:t>Second Communion Hymn </a:t>
            </a:r>
            <a:br>
              <a:rPr lang="en-CA"/>
            </a:br>
            <a:r>
              <a:rPr lang="en-US"/>
              <a:t>Let Us Break Bread Together</a:t>
            </a:r>
            <a:endParaRPr lang="en-CA"/>
          </a:p>
        </p:txBody>
      </p:sp>
      <p:sp>
        <p:nvSpPr>
          <p:cNvPr id="3" name="Content Placeholder 2">
            <a:extLst>
              <a:ext uri="{FF2B5EF4-FFF2-40B4-BE49-F238E27FC236}">
                <a16:creationId xmlns:a16="http://schemas.microsoft.com/office/drawing/2014/main" id="{794B96BE-D89E-0FF3-CD9D-543EE8874884}"/>
              </a:ext>
            </a:extLst>
          </p:cNvPr>
          <p:cNvSpPr>
            <a:spLocks noGrp="1"/>
          </p:cNvSpPr>
          <p:nvPr>
            <p:ph idx="1"/>
          </p:nvPr>
        </p:nvSpPr>
        <p:spPr>
          <a:xfrm>
            <a:off x="1143000" y="2208362"/>
            <a:ext cx="9872871" cy="3887637"/>
          </a:xfrm>
        </p:spPr>
        <p:txBody>
          <a:bodyPr>
            <a:noAutofit/>
          </a:bodyPr>
          <a:lstStyle/>
          <a:p>
            <a:pPr marL="45720" indent="0">
              <a:lnSpc>
                <a:spcPct val="120000"/>
              </a:lnSpc>
              <a:spcBef>
                <a:spcPts val="0"/>
              </a:spcBef>
              <a:buNone/>
            </a:pPr>
            <a:r>
              <a:rPr lang="en-US" sz="3400" b="1"/>
              <a:t>1. 	Let us break bread together on our knees,</a:t>
            </a:r>
          </a:p>
          <a:p>
            <a:pPr marL="45720" indent="0">
              <a:lnSpc>
                <a:spcPct val="120000"/>
              </a:lnSpc>
              <a:spcBef>
                <a:spcPts val="0"/>
              </a:spcBef>
              <a:buNone/>
            </a:pPr>
            <a:r>
              <a:rPr lang="en-US" sz="3400" b="1"/>
              <a:t>	Let us break bread together on our knees.</a:t>
            </a:r>
          </a:p>
          <a:p>
            <a:pPr marL="45720" indent="0">
              <a:lnSpc>
                <a:spcPct val="120000"/>
              </a:lnSpc>
              <a:spcBef>
                <a:spcPts val="0"/>
              </a:spcBef>
              <a:buNone/>
            </a:pPr>
            <a:r>
              <a:rPr lang="en-US" sz="3400" b="1"/>
              <a:t>	When I fall down on my knees </a:t>
            </a:r>
            <a:br>
              <a:rPr lang="en-US" sz="3400" b="1"/>
            </a:br>
            <a:r>
              <a:rPr lang="en-US" sz="3400" b="1"/>
              <a:t>	with my face to the rising sun,</a:t>
            </a:r>
          </a:p>
          <a:p>
            <a:pPr marL="45720" indent="0">
              <a:lnSpc>
                <a:spcPct val="120000"/>
              </a:lnSpc>
              <a:spcBef>
                <a:spcPts val="0"/>
              </a:spcBef>
              <a:buNone/>
            </a:pPr>
            <a:r>
              <a:rPr lang="en-US" sz="3400" b="1"/>
              <a:t>	Oh Lord, have mercy on me.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35176179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F6B3C-3E1E-4E23-0256-BC714F25D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62A69C-8567-1995-F8FA-C3B4E58F071A}"/>
              </a:ext>
            </a:extLst>
          </p:cNvPr>
          <p:cNvSpPr>
            <a:spLocks noGrp="1"/>
          </p:cNvSpPr>
          <p:nvPr>
            <p:ph type="title"/>
          </p:nvPr>
        </p:nvSpPr>
        <p:spPr>
          <a:solidFill>
            <a:schemeClr val="accent4">
              <a:lumMod val="20000"/>
              <a:lumOff val="80000"/>
            </a:schemeClr>
          </a:solidFill>
        </p:spPr>
        <p:txBody>
          <a:bodyPr>
            <a:normAutofit/>
          </a:bodyPr>
          <a:lstStyle/>
          <a:p>
            <a:r>
              <a:rPr lang="en-CA" sz="4000"/>
              <a:t>Second Communion Hymn </a:t>
            </a:r>
            <a:br>
              <a:rPr lang="en-CA"/>
            </a:br>
            <a:r>
              <a:rPr lang="en-US"/>
              <a:t>Let Us Break Bread Together</a:t>
            </a:r>
            <a:endParaRPr lang="en-CA"/>
          </a:p>
        </p:txBody>
      </p:sp>
      <p:sp>
        <p:nvSpPr>
          <p:cNvPr id="3" name="Content Placeholder 2">
            <a:extLst>
              <a:ext uri="{FF2B5EF4-FFF2-40B4-BE49-F238E27FC236}">
                <a16:creationId xmlns:a16="http://schemas.microsoft.com/office/drawing/2014/main" id="{72EEB55F-9736-800D-86E5-08424074D7E2}"/>
              </a:ext>
            </a:extLst>
          </p:cNvPr>
          <p:cNvSpPr>
            <a:spLocks noGrp="1"/>
          </p:cNvSpPr>
          <p:nvPr>
            <p:ph idx="1"/>
          </p:nvPr>
        </p:nvSpPr>
        <p:spPr>
          <a:xfrm>
            <a:off x="1143000" y="2208362"/>
            <a:ext cx="9872871" cy="3887637"/>
          </a:xfrm>
        </p:spPr>
        <p:txBody>
          <a:bodyPr>
            <a:noAutofit/>
          </a:bodyPr>
          <a:lstStyle/>
          <a:p>
            <a:pPr marL="45720" indent="0">
              <a:lnSpc>
                <a:spcPct val="120000"/>
              </a:lnSpc>
              <a:spcBef>
                <a:spcPts val="0"/>
              </a:spcBef>
              <a:buNone/>
            </a:pPr>
            <a:r>
              <a:rPr lang="en-US" sz="3400" b="1"/>
              <a:t>2. 	Let us drink wine together on our knees,</a:t>
            </a:r>
          </a:p>
          <a:p>
            <a:pPr marL="45720" indent="0">
              <a:lnSpc>
                <a:spcPct val="120000"/>
              </a:lnSpc>
              <a:spcBef>
                <a:spcPts val="0"/>
              </a:spcBef>
              <a:buNone/>
            </a:pPr>
            <a:r>
              <a:rPr lang="en-US" sz="3400" b="1"/>
              <a:t>	Let us drink wine together on our knees,</a:t>
            </a:r>
          </a:p>
          <a:p>
            <a:pPr marL="45720" indent="0">
              <a:lnSpc>
                <a:spcPct val="120000"/>
              </a:lnSpc>
              <a:spcBef>
                <a:spcPts val="0"/>
              </a:spcBef>
              <a:buNone/>
            </a:pPr>
            <a:r>
              <a:rPr lang="en-US" sz="3400" b="1"/>
              <a:t>	When I fall down on my knees </a:t>
            </a:r>
            <a:br>
              <a:rPr lang="en-US" sz="3400" b="1"/>
            </a:br>
            <a:r>
              <a:rPr lang="en-US" sz="3400" b="1"/>
              <a:t>	with my face to the rising sun,</a:t>
            </a:r>
          </a:p>
          <a:p>
            <a:pPr marL="45720" indent="0">
              <a:lnSpc>
                <a:spcPct val="120000"/>
              </a:lnSpc>
              <a:spcBef>
                <a:spcPts val="0"/>
              </a:spcBef>
              <a:buNone/>
            </a:pPr>
            <a:r>
              <a:rPr lang="en-US" sz="3400" b="1"/>
              <a:t>	Oh Lord, have mercy on me.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18913223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39210-7D8B-D438-F156-658E47F05C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935E6-4D5D-833E-233C-B384B74DA895}"/>
              </a:ext>
            </a:extLst>
          </p:cNvPr>
          <p:cNvSpPr>
            <a:spLocks noGrp="1"/>
          </p:cNvSpPr>
          <p:nvPr>
            <p:ph type="title"/>
          </p:nvPr>
        </p:nvSpPr>
        <p:spPr>
          <a:solidFill>
            <a:schemeClr val="accent4">
              <a:lumMod val="20000"/>
              <a:lumOff val="80000"/>
            </a:schemeClr>
          </a:solidFill>
        </p:spPr>
        <p:txBody>
          <a:bodyPr>
            <a:normAutofit/>
          </a:bodyPr>
          <a:lstStyle/>
          <a:p>
            <a:r>
              <a:rPr lang="en-CA" sz="4000"/>
              <a:t>Second Communion Hymn </a:t>
            </a:r>
            <a:br>
              <a:rPr lang="en-CA"/>
            </a:br>
            <a:r>
              <a:rPr lang="en-US"/>
              <a:t>Let Us Break Bread Together</a:t>
            </a:r>
            <a:endParaRPr lang="en-CA"/>
          </a:p>
        </p:txBody>
      </p:sp>
      <p:sp>
        <p:nvSpPr>
          <p:cNvPr id="3" name="Content Placeholder 2">
            <a:extLst>
              <a:ext uri="{FF2B5EF4-FFF2-40B4-BE49-F238E27FC236}">
                <a16:creationId xmlns:a16="http://schemas.microsoft.com/office/drawing/2014/main" id="{546516C4-E661-A82F-1A15-E4B50E0DAC75}"/>
              </a:ext>
            </a:extLst>
          </p:cNvPr>
          <p:cNvSpPr>
            <a:spLocks noGrp="1"/>
          </p:cNvSpPr>
          <p:nvPr>
            <p:ph idx="1"/>
          </p:nvPr>
        </p:nvSpPr>
        <p:spPr>
          <a:xfrm>
            <a:off x="1143000" y="2208362"/>
            <a:ext cx="9872871" cy="3887637"/>
          </a:xfrm>
        </p:spPr>
        <p:txBody>
          <a:bodyPr>
            <a:noAutofit/>
          </a:bodyPr>
          <a:lstStyle/>
          <a:p>
            <a:pPr marL="45720" indent="0">
              <a:lnSpc>
                <a:spcPct val="120000"/>
              </a:lnSpc>
              <a:spcBef>
                <a:spcPts val="0"/>
              </a:spcBef>
              <a:buNone/>
            </a:pPr>
            <a:r>
              <a:rPr lang="en-US" sz="3400" b="1"/>
              <a:t>3. 	Let us praise God together on our knees,</a:t>
            </a:r>
          </a:p>
          <a:p>
            <a:pPr marL="45720" indent="0">
              <a:lnSpc>
                <a:spcPct val="120000"/>
              </a:lnSpc>
              <a:spcBef>
                <a:spcPts val="0"/>
              </a:spcBef>
              <a:buNone/>
            </a:pPr>
            <a:r>
              <a:rPr lang="en-US" sz="3400" b="1"/>
              <a:t>	Let us praise God together on our knees.</a:t>
            </a:r>
          </a:p>
          <a:p>
            <a:pPr marL="45720" indent="0">
              <a:lnSpc>
                <a:spcPct val="120000"/>
              </a:lnSpc>
              <a:spcBef>
                <a:spcPts val="0"/>
              </a:spcBef>
              <a:buNone/>
            </a:pPr>
            <a:r>
              <a:rPr lang="en-US" sz="3400" b="1"/>
              <a:t>	When I fall down on my knees </a:t>
            </a:r>
            <a:br>
              <a:rPr lang="en-US" sz="3400" b="1"/>
            </a:br>
            <a:r>
              <a:rPr lang="en-US" sz="3400" b="1"/>
              <a:t>	with my face to the rising sun,</a:t>
            </a:r>
          </a:p>
          <a:p>
            <a:pPr marL="45720" indent="0">
              <a:lnSpc>
                <a:spcPct val="120000"/>
              </a:lnSpc>
              <a:spcBef>
                <a:spcPts val="0"/>
              </a:spcBef>
              <a:buNone/>
            </a:pPr>
            <a:r>
              <a:rPr lang="en-US" sz="3400" b="1"/>
              <a:t>	Oh Lord, have mercy on me.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25366553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1061884"/>
          </a:xfrm>
          <a:solidFill>
            <a:schemeClr val="accent4">
              <a:lumMod val="20000"/>
              <a:lumOff val="80000"/>
            </a:schemeClr>
          </a:solidFill>
        </p:spPr>
        <p:txBody>
          <a:bodyPr>
            <a:normAutofit/>
          </a:bodyPr>
          <a:lstStyle/>
          <a:p>
            <a:r>
              <a:rPr lang="en-CA"/>
              <a:t>Prayer After Communion</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p:txBody>
          <a:bodyPr>
            <a:normAutofit/>
          </a:bodyPr>
          <a:lstStyle/>
          <a:p>
            <a:pPr marL="45720" indent="0">
              <a:buNone/>
            </a:pPr>
            <a:r>
              <a:rPr lang="en-CA" sz="3200">
                <a:solidFill>
                  <a:srgbClr val="FF0000"/>
                </a:solidFill>
              </a:rPr>
              <a:t>Celebrant</a:t>
            </a:r>
            <a:r>
              <a:rPr lang="en-CA" sz="3200"/>
              <a:t>		Let us pray</a:t>
            </a:r>
            <a:br>
              <a:rPr lang="en-CA" sz="3200"/>
            </a:br>
            <a:endParaRPr lang="en-CA" sz="3200"/>
          </a:p>
          <a:p>
            <a:pPr marL="45720" indent="0">
              <a:lnSpc>
                <a:spcPct val="120000"/>
              </a:lnSpc>
              <a:spcBef>
                <a:spcPts val="0"/>
              </a:spcBef>
              <a:buNone/>
            </a:pPr>
            <a:r>
              <a:rPr lang="en-CA" sz="3400">
                <a:solidFill>
                  <a:srgbClr val="FF0000"/>
                </a:solidFill>
              </a:rPr>
              <a:t>All</a:t>
            </a:r>
            <a:r>
              <a:rPr lang="en-CA" sz="3400"/>
              <a:t>		</a:t>
            </a:r>
            <a:r>
              <a:rPr lang="en-US" sz="3400" b="1"/>
              <a:t>Eternal God, we have received a token of your promise. May we who have been nourished by holy things live as faithful heirs of your promised kingdom, in the name of Jesus Christ our Lord. Amen</a:t>
            </a:r>
            <a:endParaRPr lang="en-CA" sz="3400" b="1"/>
          </a:p>
        </p:txBody>
      </p:sp>
    </p:spTree>
    <p:extLst>
      <p:ext uri="{BB962C8B-B14F-4D97-AF65-F5344CB8AC3E}">
        <p14:creationId xmlns:p14="http://schemas.microsoft.com/office/powerpoint/2010/main" val="15992488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BBA8-0E62-D88D-14D0-B8CBC497CD1D}"/>
              </a:ext>
            </a:extLst>
          </p:cNvPr>
          <p:cNvSpPr>
            <a:spLocks noGrp="1"/>
          </p:cNvSpPr>
          <p:nvPr>
            <p:ph type="title"/>
          </p:nvPr>
        </p:nvSpPr>
        <p:spPr>
          <a:xfrm>
            <a:off x="1143000" y="609600"/>
            <a:ext cx="9875520" cy="1012723"/>
          </a:xfrm>
          <a:solidFill>
            <a:srgbClr val="EBDFDB"/>
          </a:solidFill>
        </p:spPr>
        <p:txBody>
          <a:bodyPr>
            <a:normAutofit/>
          </a:bodyPr>
          <a:lstStyle/>
          <a:p>
            <a:r>
              <a:rPr lang="en-CA"/>
              <a:t>Doxology</a:t>
            </a:r>
          </a:p>
        </p:txBody>
      </p:sp>
      <p:sp>
        <p:nvSpPr>
          <p:cNvPr id="3" name="Content Placeholder 2">
            <a:extLst>
              <a:ext uri="{FF2B5EF4-FFF2-40B4-BE49-F238E27FC236}">
                <a16:creationId xmlns:a16="http://schemas.microsoft.com/office/drawing/2014/main" id="{888EE971-ADFB-6876-6F4E-33ACAAF2F145}"/>
              </a:ext>
            </a:extLst>
          </p:cNvPr>
          <p:cNvSpPr>
            <a:spLocks noGrp="1"/>
          </p:cNvSpPr>
          <p:nvPr>
            <p:ph idx="1"/>
          </p:nvPr>
        </p:nvSpPr>
        <p:spPr/>
        <p:txBody>
          <a:bodyPr>
            <a:normAutofit/>
          </a:bodyPr>
          <a:lstStyle/>
          <a:p>
            <a:pPr marL="45720" indent="0">
              <a:buNone/>
            </a:pPr>
            <a:r>
              <a:rPr lang="en-CA" sz="3200">
                <a:solidFill>
                  <a:srgbClr val="FF0000"/>
                </a:solidFill>
              </a:rPr>
              <a:t>Celebrant		</a:t>
            </a:r>
            <a:r>
              <a:rPr lang="en-CA" sz="3200"/>
              <a:t>Glory to God</a:t>
            </a:r>
          </a:p>
          <a:p>
            <a:pPr marL="45720" indent="0">
              <a:lnSpc>
                <a:spcPct val="120000"/>
              </a:lnSpc>
              <a:buNone/>
            </a:pPr>
            <a:r>
              <a:rPr lang="en-CA" sz="3200">
                <a:solidFill>
                  <a:srgbClr val="FF0000"/>
                </a:solidFill>
              </a:rPr>
              <a:t>All</a:t>
            </a:r>
            <a:r>
              <a:rPr lang="en-CA" sz="2800">
                <a:solidFill>
                  <a:srgbClr val="FF0000"/>
                </a:solidFill>
              </a:rPr>
              <a:t>		</a:t>
            </a:r>
            <a:r>
              <a:rPr lang="en-US" sz="3600" b="1"/>
              <a:t>whose power, working in us, can do infinitely more than we can ask or imagine. </a:t>
            </a:r>
            <a:br>
              <a:rPr lang="en-US" sz="3600" b="1"/>
            </a:br>
            <a:r>
              <a:rPr lang="en-US" sz="3600" b="1"/>
              <a:t>Glory to God from generation to generation, in the Church and in Christ Jesus, for ever and ever. Amen.</a:t>
            </a:r>
            <a:endParaRPr lang="en-CA" sz="2800" b="1"/>
          </a:p>
        </p:txBody>
      </p:sp>
    </p:spTree>
    <p:extLst>
      <p:ext uri="{BB962C8B-B14F-4D97-AF65-F5344CB8AC3E}">
        <p14:creationId xmlns:p14="http://schemas.microsoft.com/office/powerpoint/2010/main" val="837958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AF6CB-4623-89B4-A517-3CA83B0326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8FFCBC-CA23-3CBB-E433-54B62A6C078F}"/>
              </a:ext>
            </a:extLst>
          </p:cNvPr>
          <p:cNvSpPr>
            <a:spLocks noGrp="1"/>
          </p:cNvSpPr>
          <p:nvPr>
            <p:ph type="title"/>
          </p:nvPr>
        </p:nvSpPr>
        <p:spPr>
          <a:solidFill>
            <a:schemeClr val="accent4">
              <a:lumMod val="20000"/>
              <a:lumOff val="80000"/>
            </a:schemeClr>
          </a:solidFill>
        </p:spPr>
        <p:txBody>
          <a:bodyPr>
            <a:normAutofit/>
          </a:bodyPr>
          <a:lstStyle/>
          <a:p>
            <a:r>
              <a:rPr lang="en-CA" sz="4000"/>
              <a:t>Opening Hymn </a:t>
            </a:r>
            <a:br>
              <a:rPr lang="en-CA" sz="4000"/>
            </a:br>
            <a:r>
              <a:rPr lang="en-US" sz="4000"/>
              <a:t>Let Us Build a House</a:t>
            </a:r>
            <a:endParaRPr lang="en-CA" sz="4000"/>
          </a:p>
        </p:txBody>
      </p:sp>
      <p:sp>
        <p:nvSpPr>
          <p:cNvPr id="3" name="Content Placeholder 2">
            <a:extLst>
              <a:ext uri="{FF2B5EF4-FFF2-40B4-BE49-F238E27FC236}">
                <a16:creationId xmlns:a16="http://schemas.microsoft.com/office/drawing/2014/main" id="{21D816DF-4BB8-D80F-AECE-B44B855C2C39}"/>
              </a:ext>
            </a:extLst>
          </p:cNvPr>
          <p:cNvSpPr>
            <a:spLocks noGrp="1"/>
          </p:cNvSpPr>
          <p:nvPr>
            <p:ph idx="1"/>
          </p:nvPr>
        </p:nvSpPr>
        <p:spPr>
          <a:xfrm>
            <a:off x="1142998" y="2057400"/>
            <a:ext cx="9875521" cy="4038600"/>
          </a:xfrm>
        </p:spPr>
        <p:txBody>
          <a:bodyPr vert="horz" lIns="91440" tIns="45720" rIns="91440" bIns="45720" rtlCol="0" anchor="t">
            <a:noAutofit/>
          </a:bodyPr>
          <a:lstStyle/>
          <a:p>
            <a:pPr marL="45720" indent="0">
              <a:lnSpc>
                <a:spcPct val="120000"/>
              </a:lnSpc>
              <a:spcBef>
                <a:spcPts val="0"/>
              </a:spcBef>
              <a:buNone/>
            </a:pPr>
            <a:endParaRPr lang="en-US" sz="3400" b="1"/>
          </a:p>
          <a:p>
            <a:pPr marL="45720" indent="0">
              <a:lnSpc>
                <a:spcPct val="120000"/>
              </a:lnSpc>
              <a:spcBef>
                <a:spcPts val="0"/>
              </a:spcBef>
              <a:buNone/>
            </a:pPr>
            <a:r>
              <a:rPr lang="en-US" sz="3400" b="1"/>
              <a:t>As we share in Christ the feast that frees us:</a:t>
            </a:r>
          </a:p>
          <a:p>
            <a:pPr marL="45720" indent="0">
              <a:lnSpc>
                <a:spcPct val="120000"/>
              </a:lnSpc>
              <a:spcBef>
                <a:spcPts val="0"/>
              </a:spcBef>
              <a:buNone/>
            </a:pPr>
            <a:r>
              <a:rPr lang="en-US" sz="3400" b="1"/>
              <a:t>All are welcome, all are welcome, </a:t>
            </a:r>
          </a:p>
          <a:p>
            <a:pPr marL="45720" indent="0">
              <a:lnSpc>
                <a:spcPct val="120000"/>
              </a:lnSpc>
              <a:spcBef>
                <a:spcPts val="0"/>
              </a:spcBef>
              <a:buNone/>
            </a:pPr>
            <a:r>
              <a:rPr lang="en-US" sz="3400" b="1"/>
              <a:t>all are welcome in this place.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18948517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BA931-103C-61B3-6E21-F0BD890B6B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675C82-61CE-BBAF-D995-7A40D015D327}"/>
              </a:ext>
            </a:extLst>
          </p:cNvPr>
          <p:cNvSpPr>
            <a:spLocks noGrp="1"/>
          </p:cNvSpPr>
          <p:nvPr>
            <p:ph type="title"/>
          </p:nvPr>
        </p:nvSpPr>
        <p:spPr>
          <a:xfrm>
            <a:off x="1143000" y="609600"/>
            <a:ext cx="9875520" cy="1061884"/>
          </a:xfrm>
          <a:solidFill>
            <a:srgbClr val="EBDFDB"/>
          </a:solidFill>
        </p:spPr>
        <p:txBody>
          <a:bodyPr>
            <a:normAutofit/>
          </a:bodyPr>
          <a:lstStyle/>
          <a:p>
            <a:r>
              <a:rPr lang="en-CA"/>
              <a:t>The Blessing</a:t>
            </a:r>
          </a:p>
        </p:txBody>
      </p:sp>
      <p:sp>
        <p:nvSpPr>
          <p:cNvPr id="3" name="Content Placeholder 2">
            <a:extLst>
              <a:ext uri="{FF2B5EF4-FFF2-40B4-BE49-F238E27FC236}">
                <a16:creationId xmlns:a16="http://schemas.microsoft.com/office/drawing/2014/main" id="{837F394F-2802-F1DA-E5E3-860DE9D0B884}"/>
              </a:ext>
            </a:extLst>
          </p:cNvPr>
          <p:cNvSpPr>
            <a:spLocks noGrp="1"/>
          </p:cNvSpPr>
          <p:nvPr>
            <p:ph idx="1"/>
          </p:nvPr>
        </p:nvSpPr>
        <p:spPr/>
        <p:txBody>
          <a:bodyPr vert="horz" lIns="91440" tIns="45720" rIns="91440" bIns="45720" rtlCol="0" anchor="t">
            <a:normAutofit fontScale="92500" lnSpcReduction="10000"/>
          </a:bodyPr>
          <a:lstStyle/>
          <a:p>
            <a:pPr marL="45720" indent="0">
              <a:lnSpc>
                <a:spcPct val="110000"/>
              </a:lnSpc>
              <a:buNone/>
            </a:pPr>
            <a:r>
              <a:rPr lang="en-CA" sz="3200">
                <a:solidFill>
                  <a:srgbClr val="FF0000"/>
                </a:solidFill>
              </a:rPr>
              <a:t>Celebrant 	</a:t>
            </a:r>
            <a:r>
              <a:rPr lang="en-CA" sz="3200"/>
              <a:t>Send us anywhere you would have us go, only go there with us. Place upon us any burden you desire, only stand by us to sustain us. Break any tie that binds us, except the tie that binds us to you.</a:t>
            </a:r>
          </a:p>
          <a:p>
            <a:pPr marL="45720" indent="0">
              <a:lnSpc>
                <a:spcPct val="110000"/>
              </a:lnSpc>
              <a:buNone/>
            </a:pPr>
            <a:r>
              <a:rPr lang="en-CA" sz="3200"/>
              <a:t>And the blessing of God; the Creator, who made and knows us; the Savior, who redeems and befriends us; and the Spirit, who enlightens and sustains us, be with you this day and always. Amen.</a:t>
            </a:r>
            <a:endParaRPr lang="en-CA" sz="2800">
              <a:solidFill>
                <a:schemeClr val="tx1"/>
              </a:solidFill>
            </a:endParaRPr>
          </a:p>
        </p:txBody>
      </p:sp>
    </p:spTree>
    <p:extLst>
      <p:ext uri="{BB962C8B-B14F-4D97-AF65-F5344CB8AC3E}">
        <p14:creationId xmlns:p14="http://schemas.microsoft.com/office/powerpoint/2010/main" val="24786648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Logo&#10;&#10;Description automatically generated">
            <a:extLst>
              <a:ext uri="{FF2B5EF4-FFF2-40B4-BE49-F238E27FC236}">
                <a16:creationId xmlns:a16="http://schemas.microsoft.com/office/drawing/2014/main" id="{74C0B8A5-08AF-5D77-4B90-FD028587DE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7690" y="1292262"/>
            <a:ext cx="5706140" cy="3937237"/>
          </a:xfrm>
          <a:prstGeom prst="rect">
            <a:avLst/>
          </a:prstGeom>
        </p:spPr>
      </p:pic>
      <p:sp>
        <p:nvSpPr>
          <p:cNvPr id="4" name="Title 3">
            <a:extLst>
              <a:ext uri="{FF2B5EF4-FFF2-40B4-BE49-F238E27FC236}">
                <a16:creationId xmlns:a16="http://schemas.microsoft.com/office/drawing/2014/main" id="{1D040C2E-8A22-99B5-6A7B-A6C51DDB87FB}"/>
              </a:ext>
            </a:extLst>
          </p:cNvPr>
          <p:cNvSpPr>
            <a:spLocks noGrp="1"/>
          </p:cNvSpPr>
          <p:nvPr>
            <p:ph type="title"/>
          </p:nvPr>
        </p:nvSpPr>
        <p:spPr/>
        <p:txBody>
          <a:bodyPr/>
          <a:lstStyle/>
          <a:p>
            <a:endParaRPr lang="en-CA"/>
          </a:p>
        </p:txBody>
      </p:sp>
    </p:spTree>
    <p:extLst>
      <p:ext uri="{BB962C8B-B14F-4D97-AF65-F5344CB8AC3E}">
        <p14:creationId xmlns:p14="http://schemas.microsoft.com/office/powerpoint/2010/main" val="139996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500" fill="hold"/>
                                        <p:tgtEl>
                                          <p:spTgt spid="7"/>
                                        </p:tgtEl>
                                        <p:attrNameLst>
                                          <p:attrName>ppt_w</p:attrName>
                                        </p:attrNameLst>
                                      </p:cBhvr>
                                      <p:tavLst>
                                        <p:tav tm="0">
                                          <p:val>
                                            <p:fltVal val="0"/>
                                          </p:val>
                                        </p:tav>
                                        <p:tav tm="100000">
                                          <p:val>
                                            <p:strVal val="#ppt_w"/>
                                          </p:val>
                                        </p:tav>
                                      </p:tavLst>
                                    </p:anim>
                                    <p:anim calcmode="lin" valueType="num">
                                      <p:cBhvr>
                                        <p:cTn id="8" dur="1500" fill="hold"/>
                                        <p:tgtEl>
                                          <p:spTgt spid="7"/>
                                        </p:tgtEl>
                                        <p:attrNameLst>
                                          <p:attrName>ppt_h</p:attrName>
                                        </p:attrNameLst>
                                      </p:cBhvr>
                                      <p:tavLst>
                                        <p:tav tm="0">
                                          <p:val>
                                            <p:fltVal val="0"/>
                                          </p:val>
                                        </p:tav>
                                        <p:tav tm="100000">
                                          <p:val>
                                            <p:strVal val="#ppt_h"/>
                                          </p:val>
                                        </p:tav>
                                      </p:tavLst>
                                    </p:anim>
                                    <p:anim calcmode="lin" valueType="num">
                                      <p:cBhvr>
                                        <p:cTn id="9" dur="1500" fill="hold"/>
                                        <p:tgtEl>
                                          <p:spTgt spid="7"/>
                                        </p:tgtEl>
                                        <p:attrNameLst>
                                          <p:attrName>style.rotation</p:attrName>
                                        </p:attrNameLst>
                                      </p:cBhvr>
                                      <p:tavLst>
                                        <p:tav tm="0">
                                          <p:val>
                                            <p:fltVal val="90"/>
                                          </p:val>
                                        </p:tav>
                                        <p:tav tm="100000">
                                          <p:val>
                                            <p:fltVal val="0"/>
                                          </p:val>
                                        </p:tav>
                                      </p:tavLst>
                                    </p:anim>
                                    <p:animEffect transition="in" filter="fade">
                                      <p:cBhvr>
                                        <p:cTn id="10"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3A8C5-EAD4-27ED-6EE8-318A0F5CF12B}"/>
              </a:ext>
            </a:extLst>
          </p:cNvPr>
          <p:cNvSpPr>
            <a:spLocks noGrp="1"/>
          </p:cNvSpPr>
          <p:nvPr>
            <p:ph type="title"/>
          </p:nvPr>
        </p:nvSpPr>
        <p:spPr>
          <a:solidFill>
            <a:schemeClr val="accent4">
              <a:lumMod val="20000"/>
              <a:lumOff val="80000"/>
            </a:schemeClr>
          </a:solidFill>
        </p:spPr>
        <p:txBody>
          <a:bodyPr>
            <a:normAutofit/>
          </a:bodyPr>
          <a:lstStyle/>
          <a:p>
            <a:r>
              <a:rPr lang="en-CA" sz="4000"/>
              <a:t>Closing Hymn </a:t>
            </a:r>
            <a:br>
              <a:rPr lang="en-CA"/>
            </a:br>
            <a:r>
              <a:rPr lang="en-CA"/>
              <a:t>#</a:t>
            </a:r>
            <a:r>
              <a:rPr lang="en-US"/>
              <a:t>484 In Christ There Is No East or West</a:t>
            </a:r>
            <a:endParaRPr lang="en-CA"/>
          </a:p>
        </p:txBody>
      </p:sp>
      <p:sp>
        <p:nvSpPr>
          <p:cNvPr id="3" name="Content Placeholder 2">
            <a:extLst>
              <a:ext uri="{FF2B5EF4-FFF2-40B4-BE49-F238E27FC236}">
                <a16:creationId xmlns:a16="http://schemas.microsoft.com/office/drawing/2014/main" id="{D5E2CD63-1722-E895-F93B-C409F0298D49}"/>
              </a:ext>
            </a:extLst>
          </p:cNvPr>
          <p:cNvSpPr>
            <a:spLocks noGrp="1"/>
          </p:cNvSpPr>
          <p:nvPr>
            <p:ph idx="1"/>
          </p:nvPr>
        </p:nvSpPr>
        <p:spPr>
          <a:xfrm>
            <a:off x="502920" y="2245894"/>
            <a:ext cx="10515600" cy="4002505"/>
          </a:xfrm>
        </p:spPr>
        <p:txBody>
          <a:bodyPr vert="horz" lIns="91440" tIns="45720" rIns="91440" bIns="45720" rtlCol="0" anchor="t">
            <a:noAutofit/>
          </a:bodyPr>
          <a:lstStyle/>
          <a:p>
            <a:pPr marL="548640" lvl="2" indent="0">
              <a:lnSpc>
                <a:spcPct val="120000"/>
              </a:lnSpc>
              <a:spcBef>
                <a:spcPts val="0"/>
              </a:spcBef>
              <a:buNone/>
            </a:pPr>
            <a:r>
              <a:rPr lang="en-CA" sz="3400" b="1"/>
              <a:t>1. </a:t>
            </a:r>
            <a:r>
              <a:rPr lang="en-US" sz="3400" b="1"/>
              <a:t>In Christ there is no east or west, </a:t>
            </a:r>
            <a:br>
              <a:rPr lang="en-US" sz="3400" b="1"/>
            </a:br>
            <a:r>
              <a:rPr lang="en-US" sz="3400" b="1"/>
              <a:t>		in Christ no south or north, </a:t>
            </a:r>
            <a:br>
              <a:rPr lang="en-US" sz="3400" b="1"/>
            </a:br>
            <a:r>
              <a:rPr lang="en-US" sz="3400" b="1"/>
              <a:t>	but one great fellowship of love </a:t>
            </a:r>
            <a:br>
              <a:rPr lang="en-US" sz="3400" b="1"/>
            </a:br>
            <a:r>
              <a:rPr lang="en-US" sz="3400" b="1"/>
              <a:t>		throughout the whole wide earth. </a:t>
            </a:r>
          </a:p>
        </p:txBody>
      </p:sp>
    </p:spTree>
    <p:extLst>
      <p:ext uri="{BB962C8B-B14F-4D97-AF65-F5344CB8AC3E}">
        <p14:creationId xmlns:p14="http://schemas.microsoft.com/office/powerpoint/2010/main" val="35901169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55FF6-D898-D2E2-4497-3C50C8288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373289-1649-6220-F51F-32C56AAB0F40}"/>
              </a:ext>
            </a:extLst>
          </p:cNvPr>
          <p:cNvSpPr>
            <a:spLocks noGrp="1"/>
          </p:cNvSpPr>
          <p:nvPr>
            <p:ph type="title"/>
          </p:nvPr>
        </p:nvSpPr>
        <p:spPr>
          <a:solidFill>
            <a:schemeClr val="accent4">
              <a:lumMod val="20000"/>
              <a:lumOff val="80000"/>
            </a:schemeClr>
          </a:solidFill>
        </p:spPr>
        <p:txBody>
          <a:bodyPr>
            <a:normAutofit/>
          </a:bodyPr>
          <a:lstStyle/>
          <a:p>
            <a:r>
              <a:rPr lang="en-CA" sz="4000"/>
              <a:t>Closing Hymn </a:t>
            </a:r>
            <a:br>
              <a:rPr lang="en-CA"/>
            </a:br>
            <a:r>
              <a:rPr lang="en-CA"/>
              <a:t>#</a:t>
            </a:r>
            <a:r>
              <a:rPr lang="en-US"/>
              <a:t>484 In Christ There Is No East or West</a:t>
            </a:r>
            <a:endParaRPr lang="en-CA"/>
          </a:p>
        </p:txBody>
      </p:sp>
      <p:sp>
        <p:nvSpPr>
          <p:cNvPr id="3" name="Content Placeholder 2">
            <a:extLst>
              <a:ext uri="{FF2B5EF4-FFF2-40B4-BE49-F238E27FC236}">
                <a16:creationId xmlns:a16="http://schemas.microsoft.com/office/drawing/2014/main" id="{FF7A4625-6EFC-533B-3FF1-5C79CCFE8A9B}"/>
              </a:ext>
            </a:extLst>
          </p:cNvPr>
          <p:cNvSpPr>
            <a:spLocks noGrp="1"/>
          </p:cNvSpPr>
          <p:nvPr>
            <p:ph idx="1"/>
          </p:nvPr>
        </p:nvSpPr>
        <p:spPr>
          <a:xfrm>
            <a:off x="502920" y="2245894"/>
            <a:ext cx="10515600" cy="4002505"/>
          </a:xfrm>
        </p:spPr>
        <p:txBody>
          <a:bodyPr vert="horz" lIns="91440" tIns="45720" rIns="91440" bIns="45720" rtlCol="0" anchor="t">
            <a:noAutofit/>
          </a:bodyPr>
          <a:lstStyle/>
          <a:p>
            <a:pPr marL="548640" lvl="2" indent="0">
              <a:lnSpc>
                <a:spcPct val="120000"/>
              </a:lnSpc>
              <a:spcBef>
                <a:spcPts val="0"/>
              </a:spcBef>
              <a:buNone/>
            </a:pPr>
            <a:r>
              <a:rPr lang="en-US" sz="3400" b="1"/>
              <a:t>2. In Christ shall true hearts everywhere </a:t>
            </a:r>
            <a:br>
              <a:rPr lang="en-US" sz="3400" b="1"/>
            </a:br>
            <a:r>
              <a:rPr lang="en-US" sz="3400" b="1"/>
              <a:t>		high communion find, </a:t>
            </a:r>
            <a:br>
              <a:rPr lang="en-US" sz="3400" b="1"/>
            </a:br>
            <a:r>
              <a:rPr lang="en-US" sz="3400" b="1"/>
              <a:t>	whose service is the golden cord </a:t>
            </a:r>
            <a:br>
              <a:rPr lang="en-US" sz="3400" b="1"/>
            </a:br>
            <a:r>
              <a:rPr lang="en-US" sz="3400" b="1"/>
              <a:t>		close-binding humankind</a:t>
            </a:r>
          </a:p>
        </p:txBody>
      </p:sp>
    </p:spTree>
    <p:extLst>
      <p:ext uri="{BB962C8B-B14F-4D97-AF65-F5344CB8AC3E}">
        <p14:creationId xmlns:p14="http://schemas.microsoft.com/office/powerpoint/2010/main" val="7918186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A84AB-3A00-BD04-6FB3-9158641CA9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3EF95C-A9B8-CCC3-16B9-3F713D3AC707}"/>
              </a:ext>
            </a:extLst>
          </p:cNvPr>
          <p:cNvSpPr>
            <a:spLocks noGrp="1"/>
          </p:cNvSpPr>
          <p:nvPr>
            <p:ph type="title"/>
          </p:nvPr>
        </p:nvSpPr>
        <p:spPr>
          <a:solidFill>
            <a:schemeClr val="accent4">
              <a:lumMod val="20000"/>
              <a:lumOff val="80000"/>
            </a:schemeClr>
          </a:solidFill>
        </p:spPr>
        <p:txBody>
          <a:bodyPr>
            <a:normAutofit/>
          </a:bodyPr>
          <a:lstStyle/>
          <a:p>
            <a:r>
              <a:rPr lang="en-CA" sz="4000"/>
              <a:t>Closing Hymn </a:t>
            </a:r>
            <a:br>
              <a:rPr lang="en-CA"/>
            </a:br>
            <a:r>
              <a:rPr lang="en-CA"/>
              <a:t>#</a:t>
            </a:r>
            <a:r>
              <a:rPr lang="en-US"/>
              <a:t>484 In Christ There Is No East or West</a:t>
            </a:r>
            <a:endParaRPr lang="en-CA"/>
          </a:p>
        </p:txBody>
      </p:sp>
      <p:sp>
        <p:nvSpPr>
          <p:cNvPr id="3" name="Content Placeholder 2">
            <a:extLst>
              <a:ext uri="{FF2B5EF4-FFF2-40B4-BE49-F238E27FC236}">
                <a16:creationId xmlns:a16="http://schemas.microsoft.com/office/drawing/2014/main" id="{83257AA3-6E2A-8C8F-58F6-C5374F522203}"/>
              </a:ext>
            </a:extLst>
          </p:cNvPr>
          <p:cNvSpPr>
            <a:spLocks noGrp="1"/>
          </p:cNvSpPr>
          <p:nvPr>
            <p:ph idx="1"/>
          </p:nvPr>
        </p:nvSpPr>
        <p:spPr>
          <a:xfrm>
            <a:off x="502920" y="2245894"/>
            <a:ext cx="10515600" cy="4002505"/>
          </a:xfrm>
        </p:spPr>
        <p:txBody>
          <a:bodyPr vert="horz" lIns="91440" tIns="45720" rIns="91440" bIns="45720" rtlCol="0" anchor="t">
            <a:noAutofit/>
          </a:bodyPr>
          <a:lstStyle/>
          <a:p>
            <a:pPr marL="548640" lvl="2" indent="0">
              <a:lnSpc>
                <a:spcPct val="120000"/>
              </a:lnSpc>
              <a:spcBef>
                <a:spcPts val="0"/>
              </a:spcBef>
              <a:buNone/>
            </a:pPr>
            <a:r>
              <a:rPr lang="en-US" sz="3400" b="1"/>
              <a:t>3.	 Join hands, disciples of the faith </a:t>
            </a:r>
            <a:br>
              <a:rPr lang="en-US" sz="3400" b="1"/>
            </a:br>
            <a:r>
              <a:rPr lang="en-US" sz="3400" b="1"/>
              <a:t>		whate'er your race may be; </a:t>
            </a:r>
            <a:br>
              <a:rPr lang="en-US" sz="3400" b="1"/>
            </a:br>
            <a:r>
              <a:rPr lang="en-US" sz="3400" b="1"/>
              <a:t>	who serves my God in truth and love </a:t>
            </a:r>
            <a:br>
              <a:rPr lang="en-US" sz="3400" b="1"/>
            </a:br>
            <a:r>
              <a:rPr lang="en-US" sz="3400" b="1"/>
              <a:t>		is surely kin to me. </a:t>
            </a:r>
            <a:br>
              <a:rPr lang="en-US" sz="3400" b="1"/>
            </a:br>
            <a:endParaRPr lang="en-US" sz="3400" b="1"/>
          </a:p>
        </p:txBody>
      </p:sp>
    </p:spTree>
    <p:extLst>
      <p:ext uri="{BB962C8B-B14F-4D97-AF65-F5344CB8AC3E}">
        <p14:creationId xmlns:p14="http://schemas.microsoft.com/office/powerpoint/2010/main" val="39522903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F170-30A6-9053-0399-40C13B26EA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31D37-BF3A-ADDE-7D91-0211D1129B57}"/>
              </a:ext>
            </a:extLst>
          </p:cNvPr>
          <p:cNvSpPr>
            <a:spLocks noGrp="1"/>
          </p:cNvSpPr>
          <p:nvPr>
            <p:ph type="title"/>
          </p:nvPr>
        </p:nvSpPr>
        <p:spPr>
          <a:solidFill>
            <a:schemeClr val="accent4">
              <a:lumMod val="20000"/>
              <a:lumOff val="80000"/>
            </a:schemeClr>
          </a:solidFill>
        </p:spPr>
        <p:txBody>
          <a:bodyPr>
            <a:normAutofit/>
          </a:bodyPr>
          <a:lstStyle/>
          <a:p>
            <a:r>
              <a:rPr lang="en-CA" sz="4000"/>
              <a:t>Closing Hymn </a:t>
            </a:r>
            <a:br>
              <a:rPr lang="en-CA"/>
            </a:br>
            <a:r>
              <a:rPr lang="en-CA"/>
              <a:t>#</a:t>
            </a:r>
            <a:r>
              <a:rPr lang="en-US"/>
              <a:t>484 In Christ There Is No East or West</a:t>
            </a:r>
            <a:endParaRPr lang="en-CA"/>
          </a:p>
        </p:txBody>
      </p:sp>
      <p:sp>
        <p:nvSpPr>
          <p:cNvPr id="3" name="Content Placeholder 2">
            <a:extLst>
              <a:ext uri="{FF2B5EF4-FFF2-40B4-BE49-F238E27FC236}">
                <a16:creationId xmlns:a16="http://schemas.microsoft.com/office/drawing/2014/main" id="{4DA726D2-F5DA-840D-3C7A-8BD8173A5647}"/>
              </a:ext>
            </a:extLst>
          </p:cNvPr>
          <p:cNvSpPr>
            <a:spLocks noGrp="1"/>
          </p:cNvSpPr>
          <p:nvPr>
            <p:ph idx="1"/>
          </p:nvPr>
        </p:nvSpPr>
        <p:spPr>
          <a:xfrm>
            <a:off x="502920" y="2245894"/>
            <a:ext cx="10515600" cy="4002505"/>
          </a:xfrm>
        </p:spPr>
        <p:txBody>
          <a:bodyPr vert="horz" lIns="91440" tIns="45720" rIns="91440" bIns="45720" rtlCol="0" anchor="t">
            <a:noAutofit/>
          </a:bodyPr>
          <a:lstStyle/>
          <a:p>
            <a:pPr marL="548640" lvl="2" indent="0">
              <a:lnSpc>
                <a:spcPct val="120000"/>
              </a:lnSpc>
              <a:spcBef>
                <a:spcPts val="0"/>
              </a:spcBef>
              <a:buNone/>
            </a:pPr>
            <a:r>
              <a:rPr lang="en-US" sz="3400" b="1"/>
              <a:t>4.  In Christ now meet both east and west, </a:t>
            </a:r>
            <a:br>
              <a:rPr lang="en-US" sz="3400" b="1"/>
            </a:br>
            <a:r>
              <a:rPr lang="en-US" sz="3400" b="1"/>
              <a:t>		in Christ meet south and north; </a:t>
            </a:r>
            <a:br>
              <a:rPr lang="en-US" sz="3400" b="1"/>
            </a:br>
            <a:r>
              <a:rPr lang="en-US" sz="3400" b="1"/>
              <a:t>	all faithful souls are joined in one </a:t>
            </a:r>
            <a:br>
              <a:rPr lang="en-US" sz="3400" b="1"/>
            </a:br>
            <a:r>
              <a:rPr lang="en-US" sz="3400" b="1"/>
              <a:t>		throughout the whole wide earth.</a:t>
            </a:r>
          </a:p>
        </p:txBody>
      </p:sp>
    </p:spTree>
    <p:extLst>
      <p:ext uri="{BB962C8B-B14F-4D97-AF65-F5344CB8AC3E}">
        <p14:creationId xmlns:p14="http://schemas.microsoft.com/office/powerpoint/2010/main" val="9852157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2DE7E-0AAA-95B4-F3A7-20DB110CF632}"/>
              </a:ext>
            </a:extLst>
          </p:cNvPr>
          <p:cNvSpPr>
            <a:spLocks noGrp="1"/>
          </p:cNvSpPr>
          <p:nvPr>
            <p:ph type="title"/>
          </p:nvPr>
        </p:nvSpPr>
        <p:spPr>
          <a:xfrm>
            <a:off x="1143000" y="609600"/>
            <a:ext cx="9875520" cy="993058"/>
          </a:xfrm>
          <a:solidFill>
            <a:schemeClr val="accent4">
              <a:lumMod val="20000"/>
              <a:lumOff val="80000"/>
            </a:schemeClr>
          </a:solidFill>
        </p:spPr>
        <p:txBody>
          <a:bodyPr>
            <a:normAutofit/>
          </a:bodyPr>
          <a:lstStyle/>
          <a:p>
            <a:r>
              <a:rPr lang="en-CA"/>
              <a:t>Dismissal</a:t>
            </a:r>
          </a:p>
        </p:txBody>
      </p:sp>
      <p:sp>
        <p:nvSpPr>
          <p:cNvPr id="3" name="Content Placeholder 2">
            <a:extLst>
              <a:ext uri="{FF2B5EF4-FFF2-40B4-BE49-F238E27FC236}">
                <a16:creationId xmlns:a16="http://schemas.microsoft.com/office/drawing/2014/main" id="{D01E898D-2C9A-FBF4-2E6C-52795D5CB5FC}"/>
              </a:ext>
            </a:extLst>
          </p:cNvPr>
          <p:cNvSpPr>
            <a:spLocks noGrp="1"/>
          </p:cNvSpPr>
          <p:nvPr>
            <p:ph idx="1"/>
          </p:nvPr>
        </p:nvSpPr>
        <p:spPr/>
        <p:txBody>
          <a:bodyPr>
            <a:normAutofit/>
          </a:bodyPr>
          <a:lstStyle/>
          <a:p>
            <a:pPr marL="45720" indent="0">
              <a:buNone/>
            </a:pPr>
            <a:endParaRPr lang="en-US" sz="2800">
              <a:solidFill>
                <a:srgbClr val="FF0000"/>
              </a:solidFill>
            </a:endParaRPr>
          </a:p>
          <a:p>
            <a:pPr marL="45720" indent="0">
              <a:lnSpc>
                <a:spcPct val="120000"/>
              </a:lnSpc>
              <a:buNone/>
            </a:pPr>
            <a:r>
              <a:rPr lang="en-US" sz="3200">
                <a:solidFill>
                  <a:srgbClr val="FF0000"/>
                </a:solidFill>
              </a:rPr>
              <a:t>Leader </a:t>
            </a:r>
            <a:r>
              <a:rPr lang="en-US" sz="3200"/>
              <a:t>		Followers of Jesus, inspired by the Holy 			Spirit, go, serve the world God loves.</a:t>
            </a:r>
          </a:p>
          <a:p>
            <a:pPr marL="45720" indent="0">
              <a:lnSpc>
                <a:spcPct val="120000"/>
              </a:lnSpc>
              <a:buNone/>
            </a:pPr>
            <a:r>
              <a:rPr lang="en-US" sz="3200">
                <a:solidFill>
                  <a:srgbClr val="FF0000"/>
                </a:solidFill>
              </a:rPr>
              <a:t>People</a:t>
            </a:r>
            <a:r>
              <a:rPr lang="en-US" sz="3200"/>
              <a:t> 	</a:t>
            </a:r>
            <a:r>
              <a:rPr lang="en-US" sz="2800"/>
              <a:t>	</a:t>
            </a:r>
            <a:r>
              <a:rPr lang="en-US" sz="3400" b="1"/>
              <a:t>Thanks be to God. Alleluia!</a:t>
            </a:r>
            <a:endParaRPr lang="en-CA" sz="3400" b="1"/>
          </a:p>
        </p:txBody>
      </p:sp>
    </p:spTree>
    <p:extLst>
      <p:ext uri="{BB962C8B-B14F-4D97-AF65-F5344CB8AC3E}">
        <p14:creationId xmlns:p14="http://schemas.microsoft.com/office/powerpoint/2010/main" val="22941358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14" name="Rectangle 13">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16" name="Straight Connector 15">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3FE6F10-B3AD-4403-94CA-F5115528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useBgFill="1">
        <p:nvSpPr>
          <p:cNvPr id="20" name="Rectangle 19">
            <a:extLst>
              <a:ext uri="{FF2B5EF4-FFF2-40B4-BE49-F238E27FC236}">
                <a16:creationId xmlns:a16="http://schemas.microsoft.com/office/drawing/2014/main" id="{364D6A39-A4F7-4B00-9F42-3BC67177D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22" name="Straight Connector 21">
            <a:extLst>
              <a:ext uri="{FF2B5EF4-FFF2-40B4-BE49-F238E27FC236}">
                <a16:creationId xmlns:a16="http://schemas.microsoft.com/office/drawing/2014/main" id="{13553ADF-88A1-4645-B819-890CA3DF7D5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B5D0D97D-7911-4A25-88E2-4D81FD4AB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4" name="Title 3">
            <a:extLst>
              <a:ext uri="{FF2B5EF4-FFF2-40B4-BE49-F238E27FC236}">
                <a16:creationId xmlns:a16="http://schemas.microsoft.com/office/drawing/2014/main" id="{C171ED6F-810B-70C4-06A1-AE8A62B4B107}"/>
              </a:ext>
            </a:extLst>
          </p:cNvPr>
          <p:cNvSpPr>
            <a:spLocks noGrp="1"/>
          </p:cNvSpPr>
          <p:nvPr>
            <p:ph type="title"/>
          </p:nvPr>
        </p:nvSpPr>
        <p:spPr>
          <a:xfrm>
            <a:off x="8195138" y="857675"/>
            <a:ext cx="3113366" cy="3622844"/>
          </a:xfrm>
        </p:spPr>
        <p:txBody>
          <a:bodyPr vert="horz" lIns="91440" tIns="45720" rIns="91440" bIns="45720" rtlCol="0" anchor="b">
            <a:normAutofit/>
          </a:bodyPr>
          <a:lstStyle/>
          <a:p>
            <a:pPr algn="ctr">
              <a:lnSpc>
                <a:spcPct val="85000"/>
              </a:lnSpc>
            </a:pPr>
            <a:r>
              <a:rPr lang="en-US" sz="5400" b="1" cap="all">
                <a:solidFill>
                  <a:srgbClr val="FFFFFF"/>
                </a:solidFill>
              </a:rPr>
              <a:t>Thank you for joining us today!</a:t>
            </a:r>
          </a:p>
        </p:txBody>
      </p:sp>
      <p:sp>
        <p:nvSpPr>
          <p:cNvPr id="6" name="Text Placeholder 5">
            <a:extLst>
              <a:ext uri="{FF2B5EF4-FFF2-40B4-BE49-F238E27FC236}">
                <a16:creationId xmlns:a16="http://schemas.microsoft.com/office/drawing/2014/main" id="{A1151F05-33B9-F921-8B6B-EAA2C9A00F5B}"/>
              </a:ext>
            </a:extLst>
          </p:cNvPr>
          <p:cNvSpPr>
            <a:spLocks noGrp="1"/>
          </p:cNvSpPr>
          <p:nvPr>
            <p:ph type="body" sz="half" idx="2"/>
          </p:nvPr>
        </p:nvSpPr>
        <p:spPr>
          <a:xfrm>
            <a:off x="8210328" y="4541697"/>
            <a:ext cx="3082986" cy="1543422"/>
          </a:xfrm>
        </p:spPr>
        <p:txBody>
          <a:bodyPr vert="horz" lIns="91440" tIns="45720" rIns="91440" bIns="45720" rtlCol="0">
            <a:normAutofit/>
          </a:bodyPr>
          <a:lstStyle/>
          <a:p>
            <a:pPr algn="ctr">
              <a:lnSpc>
                <a:spcPct val="90000"/>
              </a:lnSpc>
              <a:spcBef>
                <a:spcPts val="1400"/>
              </a:spcBef>
            </a:pPr>
            <a:r>
              <a:rPr lang="en-US" sz="2000">
                <a:solidFill>
                  <a:srgbClr val="FFFFFF"/>
                </a:solidFill>
              </a:rPr>
              <a:t>Please stay for refreshments after the service</a:t>
            </a:r>
          </a:p>
        </p:txBody>
      </p:sp>
      <p:pic>
        <p:nvPicPr>
          <p:cNvPr id="7" name="Content Placeholder 6" descr="A person pouring coffee into a cup&#10;&#10;Description automatically generated">
            <a:extLst>
              <a:ext uri="{FF2B5EF4-FFF2-40B4-BE49-F238E27FC236}">
                <a16:creationId xmlns:a16="http://schemas.microsoft.com/office/drawing/2014/main" id="{BFCC6E58-33B6-2283-B0A7-4844FCA7944E}"/>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5520"/>
          <a:stretch>
            <a:fillRect/>
          </a:stretch>
        </p:blipFill>
        <p:spPr>
          <a:xfrm>
            <a:off x="872064" y="857675"/>
            <a:ext cx="6045576" cy="5140669"/>
          </a:xfrm>
          <a:prstGeom prst="rect">
            <a:avLst/>
          </a:prstGeom>
        </p:spPr>
      </p:pic>
    </p:spTree>
    <p:extLst>
      <p:ext uri="{BB962C8B-B14F-4D97-AF65-F5344CB8AC3E}">
        <p14:creationId xmlns:p14="http://schemas.microsoft.com/office/powerpoint/2010/main" val="396593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8A55EA-498A-E9DA-74F3-1FE5304B05F3}"/>
              </a:ext>
            </a:extLst>
          </p:cNvPr>
          <p:cNvSpPr>
            <a:spLocks noGrp="1"/>
          </p:cNvSpPr>
          <p:nvPr>
            <p:ph type="body" sz="half" idx="2"/>
          </p:nvPr>
        </p:nvSpPr>
        <p:spPr>
          <a:xfrm>
            <a:off x="539750" y="5364056"/>
            <a:ext cx="10885170" cy="954194"/>
          </a:xfrm>
        </p:spPr>
        <p:txBody>
          <a:bodyPr vert="horz" lIns="91440" tIns="45720" rIns="91440" bIns="45720" rtlCol="0" anchor="t">
            <a:normAutofit fontScale="92500"/>
          </a:bodyPr>
          <a:lstStyle/>
          <a:p>
            <a:r>
              <a:rPr lang="en-US" sz="2800">
                <a:solidFill>
                  <a:srgbClr val="002060"/>
                </a:solidFill>
              </a:rPr>
              <a:t>Watch your bulletins for information on Season of Creation 2026. The Spiritual Development team has a special activity planned for you in September!</a:t>
            </a:r>
          </a:p>
        </p:txBody>
      </p:sp>
      <p:pic>
        <p:nvPicPr>
          <p:cNvPr id="10" name="Picture Placeholder 9">
            <a:extLst>
              <a:ext uri="{FF2B5EF4-FFF2-40B4-BE49-F238E27FC236}">
                <a16:creationId xmlns:a16="http://schemas.microsoft.com/office/drawing/2014/main" id="{44639736-8699-DA19-5973-131D22F0A9EC}"/>
              </a:ext>
            </a:extLst>
          </p:cNvPr>
          <p:cNvPicPr>
            <a:picLocks noGrp="1" noChangeAspect="1"/>
          </p:cNvPicPr>
          <p:nvPr>
            <p:ph type="pic" idx="1"/>
          </p:nvPr>
        </p:nvPicPr>
        <p:blipFill>
          <a:blip r:embed="rId2"/>
          <a:srcRect l="181" r="181"/>
          <a:stretch/>
        </p:blipFill>
        <p:spPr>
          <a:xfrm>
            <a:off x="746125" y="985308"/>
            <a:ext cx="10491788" cy="4271963"/>
          </a:xfrm>
          <a:prstGeom prst="rect">
            <a:avLst/>
          </a:prstGeom>
        </p:spPr>
      </p:pic>
      <p:sp>
        <p:nvSpPr>
          <p:cNvPr id="12" name="TextBox 11">
            <a:extLst>
              <a:ext uri="{FF2B5EF4-FFF2-40B4-BE49-F238E27FC236}">
                <a16:creationId xmlns:a16="http://schemas.microsoft.com/office/drawing/2014/main" id="{6AA2DB90-9B2A-5587-1859-B08F52D3DB12}"/>
              </a:ext>
            </a:extLst>
          </p:cNvPr>
          <p:cNvSpPr txBox="1"/>
          <p:nvPr/>
        </p:nvSpPr>
        <p:spPr>
          <a:xfrm>
            <a:off x="746127" y="371091"/>
            <a:ext cx="309093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t>Coming soon....</a:t>
            </a:r>
          </a:p>
        </p:txBody>
      </p:sp>
    </p:spTree>
    <p:extLst>
      <p:ext uri="{BB962C8B-B14F-4D97-AF65-F5344CB8AC3E}">
        <p14:creationId xmlns:p14="http://schemas.microsoft.com/office/powerpoint/2010/main" val="2469188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6B313-5C73-F346-6A2A-449A030BF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2FEF2-6C81-8925-743C-5ABA298F1042}"/>
              </a:ext>
            </a:extLst>
          </p:cNvPr>
          <p:cNvSpPr>
            <a:spLocks noGrp="1"/>
          </p:cNvSpPr>
          <p:nvPr>
            <p:ph type="title"/>
          </p:nvPr>
        </p:nvSpPr>
        <p:spPr>
          <a:solidFill>
            <a:schemeClr val="accent4">
              <a:lumMod val="20000"/>
              <a:lumOff val="80000"/>
            </a:schemeClr>
          </a:solidFill>
        </p:spPr>
        <p:txBody>
          <a:bodyPr>
            <a:normAutofit/>
          </a:bodyPr>
          <a:lstStyle/>
          <a:p>
            <a:r>
              <a:rPr lang="en-CA" sz="4000"/>
              <a:t>Opening Hymn </a:t>
            </a:r>
            <a:br>
              <a:rPr lang="en-CA" sz="4000"/>
            </a:br>
            <a:r>
              <a:rPr lang="en-US" sz="4000"/>
              <a:t>Let Us Build a House</a:t>
            </a:r>
            <a:endParaRPr lang="en-CA" sz="4000"/>
          </a:p>
        </p:txBody>
      </p:sp>
      <p:sp>
        <p:nvSpPr>
          <p:cNvPr id="3" name="Content Placeholder 2">
            <a:extLst>
              <a:ext uri="{FF2B5EF4-FFF2-40B4-BE49-F238E27FC236}">
                <a16:creationId xmlns:a16="http://schemas.microsoft.com/office/drawing/2014/main" id="{0EADC459-F5DA-1B24-60F7-20C5B0F89427}"/>
              </a:ext>
            </a:extLst>
          </p:cNvPr>
          <p:cNvSpPr>
            <a:spLocks noGrp="1"/>
          </p:cNvSpPr>
          <p:nvPr>
            <p:ph idx="1"/>
          </p:nvPr>
        </p:nvSpPr>
        <p:spPr>
          <a:xfrm>
            <a:off x="1142998" y="2057400"/>
            <a:ext cx="9875521" cy="4038600"/>
          </a:xfrm>
        </p:spPr>
        <p:txBody>
          <a:bodyPr vert="horz" lIns="91440" tIns="45720" rIns="91440" bIns="45720" rtlCol="0" anchor="t">
            <a:noAutofit/>
          </a:bodyPr>
          <a:lstStyle/>
          <a:p>
            <a:pPr marL="45720" indent="0">
              <a:lnSpc>
                <a:spcPct val="120000"/>
              </a:lnSpc>
              <a:spcBef>
                <a:spcPts val="0"/>
              </a:spcBef>
              <a:buNone/>
            </a:pPr>
            <a:r>
              <a:rPr lang="en-US" sz="3400" b="1"/>
              <a:t>4. Let us build a house where hands will reach beyond the wood and stone.</a:t>
            </a:r>
          </a:p>
          <a:p>
            <a:pPr marL="45720" indent="0">
              <a:lnSpc>
                <a:spcPct val="120000"/>
              </a:lnSpc>
              <a:spcBef>
                <a:spcPts val="0"/>
              </a:spcBef>
              <a:buNone/>
            </a:pPr>
            <a:r>
              <a:rPr lang="en-US" sz="3400" b="1"/>
              <a:t>To heal and strengthen, serve and teach, </a:t>
            </a:r>
            <a:br>
              <a:rPr lang="en-US" sz="3400" b="1"/>
            </a:br>
            <a:r>
              <a:rPr lang="en-US" sz="3400" b="1"/>
              <a:t>and live the Word they’ve known,</a:t>
            </a:r>
          </a:p>
          <a:p>
            <a:pPr marL="45720" indent="0">
              <a:lnSpc>
                <a:spcPct val="120000"/>
              </a:lnSpc>
              <a:spcBef>
                <a:spcPts val="0"/>
              </a:spcBef>
              <a:buNone/>
            </a:pPr>
            <a:r>
              <a:rPr lang="en-US" sz="3400" b="1"/>
              <a:t>Here the outcast and the stranger </a:t>
            </a:r>
            <a:br>
              <a:rPr lang="en-US" sz="3400" b="1"/>
            </a:br>
            <a:r>
              <a:rPr lang="en-US" sz="3400" b="1"/>
              <a:t>bear the image of God’s face;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3801578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BF223-C08B-6217-EA2C-E60F7AFEB6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0EE021-1D31-FF59-3F67-13E71F0F13A5}"/>
              </a:ext>
            </a:extLst>
          </p:cNvPr>
          <p:cNvSpPr>
            <a:spLocks noGrp="1"/>
          </p:cNvSpPr>
          <p:nvPr>
            <p:ph type="title"/>
          </p:nvPr>
        </p:nvSpPr>
        <p:spPr>
          <a:solidFill>
            <a:schemeClr val="accent4">
              <a:lumMod val="20000"/>
              <a:lumOff val="80000"/>
            </a:schemeClr>
          </a:solidFill>
        </p:spPr>
        <p:txBody>
          <a:bodyPr>
            <a:normAutofit/>
          </a:bodyPr>
          <a:lstStyle/>
          <a:p>
            <a:r>
              <a:rPr lang="en-CA" sz="4000"/>
              <a:t>Opening Hymn </a:t>
            </a:r>
            <a:br>
              <a:rPr lang="en-CA" sz="4000"/>
            </a:br>
            <a:r>
              <a:rPr lang="en-US" sz="4000"/>
              <a:t>Let Us Build a House</a:t>
            </a:r>
            <a:endParaRPr lang="en-CA" sz="4000"/>
          </a:p>
        </p:txBody>
      </p:sp>
      <p:sp>
        <p:nvSpPr>
          <p:cNvPr id="3" name="Content Placeholder 2">
            <a:extLst>
              <a:ext uri="{FF2B5EF4-FFF2-40B4-BE49-F238E27FC236}">
                <a16:creationId xmlns:a16="http://schemas.microsoft.com/office/drawing/2014/main" id="{2CECC38F-3D1E-43B1-0289-82142483C7E0}"/>
              </a:ext>
            </a:extLst>
          </p:cNvPr>
          <p:cNvSpPr>
            <a:spLocks noGrp="1"/>
          </p:cNvSpPr>
          <p:nvPr>
            <p:ph idx="1"/>
          </p:nvPr>
        </p:nvSpPr>
        <p:spPr>
          <a:xfrm>
            <a:off x="1142998" y="2057400"/>
            <a:ext cx="9875521" cy="4038600"/>
          </a:xfrm>
        </p:spPr>
        <p:txBody>
          <a:bodyPr vert="horz" lIns="91440" tIns="45720" rIns="91440" bIns="45720" rtlCol="0" anchor="t">
            <a:noAutofit/>
          </a:bodyPr>
          <a:lstStyle/>
          <a:p>
            <a:pPr marL="45720" indent="0">
              <a:lnSpc>
                <a:spcPct val="120000"/>
              </a:lnSpc>
              <a:spcBef>
                <a:spcPts val="0"/>
              </a:spcBef>
              <a:buNone/>
            </a:pPr>
            <a:endParaRPr lang="en-US" sz="3400" b="1"/>
          </a:p>
          <a:p>
            <a:pPr marL="45720" indent="0">
              <a:lnSpc>
                <a:spcPct val="120000"/>
              </a:lnSpc>
              <a:spcBef>
                <a:spcPts val="0"/>
              </a:spcBef>
              <a:buNone/>
            </a:pPr>
            <a:r>
              <a:rPr lang="en-US" sz="3400" b="1"/>
              <a:t>Let us bring an end to fear and danger:</a:t>
            </a:r>
          </a:p>
          <a:p>
            <a:pPr marL="45720" indent="0">
              <a:lnSpc>
                <a:spcPct val="120000"/>
              </a:lnSpc>
              <a:spcBef>
                <a:spcPts val="0"/>
              </a:spcBef>
              <a:buNone/>
            </a:pPr>
            <a:r>
              <a:rPr lang="en-US" sz="3400" b="1"/>
              <a:t>All are welcome, all are welcome, </a:t>
            </a:r>
          </a:p>
          <a:p>
            <a:pPr marL="45720" indent="0">
              <a:lnSpc>
                <a:spcPct val="120000"/>
              </a:lnSpc>
              <a:spcBef>
                <a:spcPts val="0"/>
              </a:spcBef>
              <a:buNone/>
            </a:pPr>
            <a:r>
              <a:rPr lang="en-US" sz="3400" b="1"/>
              <a:t>all are welcome in this place.</a:t>
            </a:r>
          </a:p>
          <a:p>
            <a:pPr marL="45720" indent="0">
              <a:lnSpc>
                <a:spcPct val="120000"/>
              </a:lnSpc>
              <a:spcBef>
                <a:spcPts val="0"/>
              </a:spcBef>
              <a:buNone/>
            </a:pPr>
            <a:endParaRPr lang="en-US" sz="3400" b="1"/>
          </a:p>
        </p:txBody>
      </p:sp>
    </p:spTree>
    <p:extLst>
      <p:ext uri="{BB962C8B-B14F-4D97-AF65-F5344CB8AC3E}">
        <p14:creationId xmlns:p14="http://schemas.microsoft.com/office/powerpoint/2010/main" val="1045382040"/>
      </p:ext>
    </p:extLst>
  </p:cSld>
  <p:clrMapOvr>
    <a:masterClrMapping/>
  </p:clrMapOvr>
</p:sld>
</file>

<file path=ppt/theme/theme1.xml><?xml version="1.0" encoding="utf-8"?>
<a:theme xmlns:a="http://schemas.openxmlformats.org/drawingml/2006/main" name="1_Basis">
  <a:themeElements>
    <a:clrScheme name="Custom 4">
      <a:dk1>
        <a:sysClr val="windowText" lastClr="000000"/>
      </a:dk1>
      <a:lt1>
        <a:sysClr val="window" lastClr="FFFFFF"/>
      </a:lt1>
      <a:dk2>
        <a:srgbClr val="696464"/>
      </a:dk2>
      <a:lt2>
        <a:srgbClr val="E9E5DC"/>
      </a:lt2>
      <a:accent1>
        <a:srgbClr val="1A421F"/>
      </a:accent1>
      <a:accent2>
        <a:srgbClr val="7B2217"/>
      </a:accent2>
      <a:accent3>
        <a:srgbClr val="A28E6A"/>
      </a:accent3>
      <a:accent4>
        <a:srgbClr val="956251"/>
      </a:accent4>
      <a:accent5>
        <a:srgbClr val="918485"/>
      </a:accent5>
      <a:accent6>
        <a:srgbClr val="855D5D"/>
      </a:accent6>
      <a:hlink>
        <a:srgbClr val="CC9900"/>
      </a:hlink>
      <a:folHlink>
        <a:srgbClr val="96A9A9"/>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ae41b25-4800-4f6c-8aad-039a49350d7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388E076ED182641BA33446A8159C3A8" ma:contentTypeVersion="15" ma:contentTypeDescription="Create a new document." ma:contentTypeScope="" ma:versionID="d6fec45d6760aaf5fcc52fd6084ce8e9">
  <xsd:schema xmlns:xsd="http://www.w3.org/2001/XMLSchema" xmlns:xs="http://www.w3.org/2001/XMLSchema" xmlns:p="http://schemas.microsoft.com/office/2006/metadata/properties" xmlns:ns3="7ae41b25-4800-4f6c-8aad-039a49350d76" targetNamespace="http://schemas.microsoft.com/office/2006/metadata/properties" ma:root="true" ma:fieldsID="6aa8ead8e6a30ff97dba0c7c06f878a1" ns3:_="">
    <xsd:import namespace="7ae41b25-4800-4f6c-8aad-039a49350d7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_activity" minOccurs="0"/>
                <xsd:element ref="ns3:MediaServiceObjectDetectorVersions" minOccurs="0"/>
                <xsd:element ref="ns3:MediaServiceDateTaken" minOccurs="0"/>
                <xsd:element ref="ns3:MediaServiceAutoTags" minOccurs="0"/>
                <xsd:element ref="ns3:MediaServiceGenerationTime" minOccurs="0"/>
                <xsd:element ref="ns3:MediaServiceEventHashCode" minOccurs="0"/>
                <xsd:element ref="ns3:MediaServiceSearchProperties" minOccurs="0"/>
                <xsd:element ref="ns3:MediaServiceSystemTags" minOccurs="0"/>
                <xsd:element ref="ns3:MediaLengthInSeconds"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e41b25-4800-4f6c-8aad-039a49350d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activity" ma:index="12" nillable="true" ma:displayName="_activity" ma:hidden="true" ma:internalName="_activity">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E962A4-F4E7-4C14-9B23-0547ED54A856}">
  <ds:schemaRefs>
    <ds:schemaRef ds:uri="7ae41b25-4800-4f6c-8aad-039a49350d7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F82F7D8-9333-4874-AE63-E3F2273CB733}">
  <ds:schemaRefs>
    <ds:schemaRef ds:uri="7ae41b25-4800-4f6c-8aad-039a49350d7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0FB09DF-F650-4D4F-BD00-005B17C1FD3D}">
  <ds:schemaRefs>
    <ds:schemaRef ds:uri="http://schemas.microsoft.com/sharepoint/v3/contenttype/forms"/>
  </ds:schemaRefs>
</ds:datastoreItem>
</file>

<file path=docMetadata/LabelInfo.xml><?xml version="1.0" encoding="utf-8"?>
<clbl:labelList xmlns:clbl="http://schemas.microsoft.com/office/2020/mipLabelMetadata">
  <clbl:label id="{d4eb1ff6-e5df-4f64-939e-7a3d8cd04d3f}" enabled="0" method="" siteId="{d4eb1ff6-e5df-4f64-939e-7a3d8cd04d3f}" removed="1"/>
</clbl:labelList>
</file>

<file path=docProps/app.xml><?xml version="1.0" encoding="utf-8"?>
<Properties xmlns="http://schemas.openxmlformats.org/officeDocument/2006/extended-properties" xmlns:vt="http://schemas.openxmlformats.org/officeDocument/2006/docPropsVTypes">
  <Template/>
  <TotalTime>0</TotalTime>
  <Words>4328</Words>
  <Application>Microsoft Office PowerPoint</Application>
  <PresentationFormat>Widescreen</PresentationFormat>
  <Paragraphs>249</Paragraphs>
  <Slides>78</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78</vt:i4>
      </vt:variant>
    </vt:vector>
  </HeadingPairs>
  <TitlesOfParts>
    <vt:vector size="80" baseType="lpstr">
      <vt:lpstr>Corbel</vt:lpstr>
      <vt:lpstr>1_Basis</vt:lpstr>
      <vt:lpstr>A Service of Holy Eucharist,  Book of Alternative Services  August 16, 2026  </vt:lpstr>
      <vt:lpstr>Opening Hymn  Let Us Build a House</vt:lpstr>
      <vt:lpstr>Opening Hymn  Let Us Build a House</vt:lpstr>
      <vt:lpstr>Opening Hymn  Let Us Build a House</vt:lpstr>
      <vt:lpstr>Opening Hymn  Let Us Build a House</vt:lpstr>
      <vt:lpstr>Opening Hymn  Let Us Build a House</vt:lpstr>
      <vt:lpstr>Opening Hymn  Let Us Build a House</vt:lpstr>
      <vt:lpstr>Opening Hymn  Let Us Build a House</vt:lpstr>
      <vt:lpstr>Opening Hymn  Let Us Build a House</vt:lpstr>
      <vt:lpstr>Opening Hymn  Let Us Build a House</vt:lpstr>
      <vt:lpstr>Opening Hymn  Let Us Build a House</vt:lpstr>
      <vt:lpstr>Land Acknowledgement</vt:lpstr>
      <vt:lpstr>Opening Sentence</vt:lpstr>
      <vt:lpstr>Gathering of the Community</vt:lpstr>
      <vt:lpstr>Gathering of the Community</vt:lpstr>
      <vt:lpstr>Gloria</vt:lpstr>
      <vt:lpstr>Gloria</vt:lpstr>
      <vt:lpstr>The Collect of the Day</vt:lpstr>
      <vt:lpstr>Collect for 190th Anniversary</vt:lpstr>
      <vt:lpstr>The Proclamation of the Word  Isaiah  56:1, 6-8  </vt:lpstr>
      <vt:lpstr>Psalm 67 (responsively)</vt:lpstr>
      <vt:lpstr>Psalm 67 (responsively)</vt:lpstr>
      <vt:lpstr>Psalm 67 (responsively)</vt:lpstr>
      <vt:lpstr>Psalm 119:129-136  (responsively)</vt:lpstr>
      <vt:lpstr>The Proclamation of the Word  Romans  11:1-2a, 29-32  </vt:lpstr>
      <vt:lpstr>Gradual Hymn:  #292 We Cannot Measure How You Heal vs 1,2</vt:lpstr>
      <vt:lpstr>Gradual Hymn:  #292 We Cannot Measure How You Heal vs 1,2</vt:lpstr>
      <vt:lpstr>Gradual Hymn:  #292 We Cannot Measure How You Heal vs 1,2</vt:lpstr>
      <vt:lpstr>Gradual Hymn:  #292 We Cannot Measure How You Heal vs 1,2</vt:lpstr>
      <vt:lpstr>Gospel Response</vt:lpstr>
      <vt:lpstr>Gospel  –   Matthew 15:21-28</vt:lpstr>
      <vt:lpstr>Gospel Response</vt:lpstr>
      <vt:lpstr>Gradual Hymn:  #292 We Cannot Measure How You Heal v. 3</vt:lpstr>
      <vt:lpstr>Gradual Hymn:  #292 We Cannot Measure How You Heal vs 1,2</vt:lpstr>
      <vt:lpstr>Homily</vt:lpstr>
      <vt:lpstr>The Apostles’ Creed</vt:lpstr>
      <vt:lpstr>The Apostles’ Creed</vt:lpstr>
      <vt:lpstr>The Prayers of the People – Litany # 7</vt:lpstr>
      <vt:lpstr>The Prayers of the People – Litany # 7</vt:lpstr>
      <vt:lpstr>The Prayers of the People – Litany # 7</vt:lpstr>
      <vt:lpstr>The Prayers of the People – Litany # 7</vt:lpstr>
      <vt:lpstr>Confession and Absolution</vt:lpstr>
      <vt:lpstr>Confession and Absolution</vt:lpstr>
      <vt:lpstr>Confession and Absolution</vt:lpstr>
      <vt:lpstr>We Share the Peace</vt:lpstr>
      <vt:lpstr>Offertory Hymn  #435 Take My Life 1, 2, 4 &amp; 5</vt:lpstr>
      <vt:lpstr>Offertory Hymn  #435 Take My Life 1, 2, 4 &amp; 5</vt:lpstr>
      <vt:lpstr>Offertory Hymn  #435 Take My Life 1, 2, 4 &amp; 5</vt:lpstr>
      <vt:lpstr>Offertory Hymn  #435 Take My Life 1, 2, 4 &amp; 5</vt:lpstr>
      <vt:lpstr>Prayer over the Gifts</vt:lpstr>
      <vt:lpstr>Eucharistic Prayer - # 2</vt:lpstr>
      <vt:lpstr>Eucharistic Prayer - #2</vt:lpstr>
      <vt:lpstr>Eucharistic Prayer - #2</vt:lpstr>
      <vt:lpstr>Eucharistic Prayer - #2</vt:lpstr>
      <vt:lpstr>Eucharistic Prayer - #2</vt:lpstr>
      <vt:lpstr>Eucharistic Prayer - #2</vt:lpstr>
      <vt:lpstr>Eucharistic Prayer - #2</vt:lpstr>
      <vt:lpstr>The Lord’s Prayer</vt:lpstr>
      <vt:lpstr>The Breaking of the Bread</vt:lpstr>
      <vt:lpstr>Agnus Dei – #747 Jesus, Lamb of God</vt:lpstr>
      <vt:lpstr>All baptized Christians are welcome to receive Communion.   All others are welcome to come forward to receive a blessing. Currently, intinction (dipping the bread in the wine) is strictly prohibited for hygienic reason.  If desired, you may instead lay your hands on the base of the chalice. </vt:lpstr>
      <vt:lpstr>First Communion Hymn  #345 King of Glory, King of Peace</vt:lpstr>
      <vt:lpstr>First Communion Hymn  #345 King of Glory, King of Peace</vt:lpstr>
      <vt:lpstr>First Communion Hymn  #345 King of Glory, King of Peace</vt:lpstr>
      <vt:lpstr>Second Communion Hymn  Let Us Break Bread Together</vt:lpstr>
      <vt:lpstr>Second Communion Hymn  Let Us Break Bread Together</vt:lpstr>
      <vt:lpstr>Second Communion Hymn  Let Us Break Bread Together</vt:lpstr>
      <vt:lpstr>Prayer After Communion</vt:lpstr>
      <vt:lpstr>Doxology</vt:lpstr>
      <vt:lpstr>The Blessing</vt:lpstr>
      <vt:lpstr>PowerPoint Presentation</vt:lpstr>
      <vt:lpstr>Closing Hymn  #484 In Christ There Is No East or West</vt:lpstr>
      <vt:lpstr>Closing Hymn  #484 In Christ There Is No East or West</vt:lpstr>
      <vt:lpstr>Closing Hymn  #484 In Christ There Is No East or West</vt:lpstr>
      <vt:lpstr>Closing Hymn  #484 In Christ There Is No East or West</vt:lpstr>
      <vt:lpstr>Dismissal</vt:lpstr>
      <vt:lpstr>Thank you for joining us today!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Service of Holy Eucharist,  Book of Alternative Services, ACC</dc:title>
  <dc:creator>Bonnie Skerritt</dc:creator>
  <cp:lastModifiedBy>Tom Ross</cp:lastModifiedBy>
  <cp:revision>2</cp:revision>
  <cp:lastPrinted>2022-07-09T18:26:18Z</cp:lastPrinted>
  <dcterms:created xsi:type="dcterms:W3CDTF">2022-07-05T19:23:56Z</dcterms:created>
  <dcterms:modified xsi:type="dcterms:W3CDTF">2026-08-20T13:31:47Z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0x0101005388E076ED182641BA33446A8159C3A8</vt:lpwstr>
  </property>
</Properties>
</file>